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heme/themeOverride1.xml" ContentType="application/vnd.openxmlformats-officedocument.themeOverr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0"/>
  </p:notesMasterIdLst>
  <p:handoutMasterIdLst>
    <p:handoutMasterId r:id="rId91"/>
  </p:handoutMasterIdLst>
  <p:sldIdLst>
    <p:sldId id="679" r:id="rId2"/>
    <p:sldId id="633" r:id="rId3"/>
    <p:sldId id="634" r:id="rId4"/>
    <p:sldId id="635" r:id="rId5"/>
    <p:sldId id="512" r:id="rId6"/>
    <p:sldId id="469" r:id="rId7"/>
    <p:sldId id="449" r:id="rId8"/>
    <p:sldId id="513" r:id="rId9"/>
    <p:sldId id="589" r:id="rId10"/>
    <p:sldId id="452" r:id="rId11"/>
    <p:sldId id="514" r:id="rId12"/>
    <p:sldId id="470" r:id="rId13"/>
    <p:sldId id="636" r:id="rId14"/>
    <p:sldId id="637" r:id="rId15"/>
    <p:sldId id="454" r:id="rId16"/>
    <p:sldId id="638" r:id="rId17"/>
    <p:sldId id="515" r:id="rId18"/>
    <p:sldId id="516" r:id="rId19"/>
    <p:sldId id="590" r:id="rId20"/>
    <p:sldId id="517" r:id="rId21"/>
    <p:sldId id="518" r:id="rId22"/>
    <p:sldId id="489" r:id="rId23"/>
    <p:sldId id="640" r:id="rId24"/>
    <p:sldId id="522" r:id="rId25"/>
    <p:sldId id="641" r:id="rId26"/>
    <p:sldId id="457" r:id="rId27"/>
    <p:sldId id="524" r:id="rId28"/>
    <p:sldId id="642" r:id="rId29"/>
    <p:sldId id="526" r:id="rId30"/>
    <p:sldId id="493" r:id="rId31"/>
    <p:sldId id="527" r:id="rId32"/>
    <p:sldId id="528" r:id="rId33"/>
    <p:sldId id="529" r:id="rId34"/>
    <p:sldId id="643" r:id="rId35"/>
    <p:sldId id="531" r:id="rId36"/>
    <p:sldId id="644" r:id="rId37"/>
    <p:sldId id="608" r:id="rId38"/>
    <p:sldId id="645" r:id="rId39"/>
    <p:sldId id="646" r:id="rId40"/>
    <p:sldId id="647" r:id="rId41"/>
    <p:sldId id="648" r:id="rId42"/>
    <p:sldId id="532" r:id="rId43"/>
    <p:sldId id="533" r:id="rId44"/>
    <p:sldId id="534" r:id="rId45"/>
    <p:sldId id="535" r:id="rId46"/>
    <p:sldId id="649" r:id="rId47"/>
    <p:sldId id="537" r:id="rId48"/>
    <p:sldId id="538" r:id="rId49"/>
    <p:sldId id="539" r:id="rId50"/>
    <p:sldId id="540" r:id="rId51"/>
    <p:sldId id="650" r:id="rId52"/>
    <p:sldId id="543" r:id="rId53"/>
    <p:sldId id="651" r:id="rId54"/>
    <p:sldId id="545" r:id="rId55"/>
    <p:sldId id="652" r:id="rId56"/>
    <p:sldId id="613" r:id="rId57"/>
    <p:sldId id="614" r:id="rId58"/>
    <p:sldId id="653" r:id="rId59"/>
    <p:sldId id="430" r:id="rId60"/>
    <p:sldId id="502" r:id="rId61"/>
    <p:sldId id="472" r:id="rId62"/>
    <p:sldId id="429" r:id="rId63"/>
    <p:sldId id="441" r:id="rId64"/>
    <p:sldId id="442" r:id="rId65"/>
    <p:sldId id="615" r:id="rId66"/>
    <p:sldId id="654" r:id="rId67"/>
    <p:sldId id="655" r:id="rId68"/>
    <p:sldId id="656" r:id="rId69"/>
    <p:sldId id="479" r:id="rId70"/>
    <p:sldId id="619" r:id="rId71"/>
    <p:sldId id="620" r:id="rId72"/>
    <p:sldId id="621" r:id="rId73"/>
    <p:sldId id="622" r:id="rId74"/>
    <p:sldId id="623" r:id="rId75"/>
    <p:sldId id="624" r:id="rId76"/>
    <p:sldId id="625" r:id="rId77"/>
    <p:sldId id="626" r:id="rId78"/>
    <p:sldId id="627" r:id="rId79"/>
    <p:sldId id="628" r:id="rId80"/>
    <p:sldId id="629" r:id="rId81"/>
    <p:sldId id="666" r:id="rId82"/>
    <p:sldId id="667" r:id="rId83"/>
    <p:sldId id="668" r:id="rId84"/>
    <p:sldId id="669" r:id="rId85"/>
    <p:sldId id="670" r:id="rId86"/>
    <p:sldId id="671" r:id="rId87"/>
    <p:sldId id="672" r:id="rId88"/>
    <p:sldId id="665" r:id="rId89"/>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FFCC"/>
    <a:srgbClr val="006600"/>
    <a:srgbClr val="FF6600"/>
    <a:srgbClr val="FF3300"/>
    <a:srgbClr val="FFA669"/>
    <a:srgbClr val="FF8F43"/>
    <a:srgbClr val="0000BF"/>
    <a:srgbClr val="5F5F5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0" autoAdjust="0"/>
    <p:restoredTop sz="88632"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Lst>
  </p:outlineViewPr>
  <p:notesTextViewPr>
    <p:cViewPr>
      <p:scale>
        <a:sx n="100" d="100"/>
        <a:sy n="100" d="100"/>
      </p:scale>
      <p:origin x="0" y="0"/>
    </p:cViewPr>
  </p:notesTextViewPr>
  <p:sorterViewPr>
    <p:cViewPr>
      <p:scale>
        <a:sx n="140" d="100"/>
        <a:sy n="140" d="100"/>
      </p:scale>
      <p:origin x="0" y="5310"/>
    </p:cViewPr>
  </p:sorterViewPr>
  <p:notesViewPr>
    <p:cSldViewPr>
      <p:cViewPr>
        <p:scale>
          <a:sx n="75" d="100"/>
          <a:sy n="75" d="100"/>
        </p:scale>
        <p:origin x="-2238" y="72"/>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2.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5.xml"/><Relationship Id="rId47" Type="http://schemas.openxmlformats.org/officeDocument/2006/relationships/slide" Target="slides/slide50.xml"/><Relationship Id="rId50" Type="http://schemas.openxmlformats.org/officeDocument/2006/relationships/slide" Target="slides/slide53.xml"/><Relationship Id="rId55" Type="http://schemas.openxmlformats.org/officeDocument/2006/relationships/slide" Target="slides/slide58.xml"/><Relationship Id="rId63" Type="http://schemas.openxmlformats.org/officeDocument/2006/relationships/slide" Target="slides/slide66.xml"/><Relationship Id="rId7" Type="http://schemas.openxmlformats.org/officeDocument/2006/relationships/slide" Target="slides/slide10.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2.xml"/><Relationship Id="rId41" Type="http://schemas.openxmlformats.org/officeDocument/2006/relationships/slide" Target="slides/slide44.xml"/><Relationship Id="rId54" Type="http://schemas.openxmlformats.org/officeDocument/2006/relationships/slide" Target="slides/slide57.xml"/><Relationship Id="rId62" Type="http://schemas.openxmlformats.org/officeDocument/2006/relationships/slide" Target="slides/slide65.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45" Type="http://schemas.openxmlformats.org/officeDocument/2006/relationships/slide" Target="slides/slide48.xml"/><Relationship Id="rId53" Type="http://schemas.openxmlformats.org/officeDocument/2006/relationships/slide" Target="slides/slide56.xml"/><Relationship Id="rId58" Type="http://schemas.openxmlformats.org/officeDocument/2006/relationships/slide" Target="slides/slide61.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2.xml"/><Relationship Id="rId57" Type="http://schemas.openxmlformats.org/officeDocument/2006/relationships/slide" Target="slides/slide60.xml"/><Relationship Id="rId61" Type="http://schemas.openxmlformats.org/officeDocument/2006/relationships/slide" Target="slides/slide64.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55.xml"/><Relationship Id="rId60" Type="http://schemas.openxmlformats.org/officeDocument/2006/relationships/slide" Target="slides/slide63.xml"/><Relationship Id="rId65" Type="http://schemas.openxmlformats.org/officeDocument/2006/relationships/slide" Target="slides/slide68.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51.xml"/><Relationship Id="rId56" Type="http://schemas.openxmlformats.org/officeDocument/2006/relationships/slide" Target="slides/slide59.xml"/><Relationship Id="rId64" Type="http://schemas.openxmlformats.org/officeDocument/2006/relationships/slide" Target="slides/slide67.xml"/><Relationship Id="rId8" Type="http://schemas.openxmlformats.org/officeDocument/2006/relationships/slide" Target="slides/slide11.xml"/><Relationship Id="rId51" Type="http://schemas.openxmlformats.org/officeDocument/2006/relationships/slide" Target="slides/slide54.xml"/><Relationship Id="rId3" Type="http://schemas.openxmlformats.org/officeDocument/2006/relationships/slide" Target="slides/slide6.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49.xml"/><Relationship Id="rId59"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8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406400" y="4560888"/>
            <a:ext cx="6583363" cy="4319587"/>
          </a:xfrm>
          <a:prstGeom prst="rect">
            <a:avLst/>
          </a:prstGeom>
          <a:noFill/>
          <a:ln w="12700">
            <a:noFill/>
            <a:miter lim="800000"/>
            <a:headEnd/>
            <a:tailEnd/>
          </a:ln>
        </p:spPr>
        <p:txBody>
          <a:bodyPr vert="horz" wrap="square" lIns="95371" tIns="46849" rIns="95371" bIns="46849"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67" name="Rectangle 3"/>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40685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268413" y="727075"/>
            <a:ext cx="4781550" cy="3586163"/>
          </a:xfrm>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61" tIns="46844" rIns="95361" bIns="46844"/>
          <a:lstStyle/>
          <a:p>
            <a:endParaRPr lang="en-US" altLang="en-US" dirty="0"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61" tIns="46844" rIns="95361" bIns="46844"/>
          <a:lstStyle/>
          <a:p>
            <a:endParaRPr lang="en-US" altLang="en-US" dirty="0"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61" tIns="46844" rIns="95361" bIns="46844"/>
          <a:lstStyle/>
          <a:p>
            <a:endParaRPr lang="en-US" altLang="en-US" dirty="0"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61" tIns="46844" rIns="95361" bIns="46844"/>
          <a:lstStyle/>
          <a:p>
            <a:endParaRPr lang="en-US" altLang="en-US" dirty="0" smtClean="0">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260475" y="722313"/>
            <a:ext cx="4794250" cy="3595687"/>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74918" y="4561062"/>
            <a:ext cx="5365364" cy="431988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044" tIns="48523" rIns="97044" bIns="48523"/>
          <a:lstStyle/>
          <a:p>
            <a:endParaRPr lang="en-US" alt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8272950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796454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347858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550530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789050500"/>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863485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6339468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15802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20572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506431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96016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337322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053382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77000"/>
            <a:ext cx="685800" cy="274638"/>
          </a:xfrm>
          <a:prstGeom prst="rect">
            <a:avLst/>
          </a:prstGeom>
          <a:noFill/>
          <a:ln w="12700">
            <a:noFill/>
            <a:miter lim="800000"/>
            <a:headEnd/>
            <a:tailEnd/>
          </a:ln>
          <a:effec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1200" dirty="0">
                <a:solidFill>
                  <a:schemeClr val="tx1"/>
                </a:solidFill>
              </a:rPr>
              <a:t>3-</a:t>
            </a:r>
            <a:fld id="{059E5863-EC27-45FC-91DC-A3E3235EBD50}" type="slidenum">
              <a:rPr lang="en-US" altLang="en-US" sz="1200">
                <a:solidFill>
                  <a:schemeClr val="tx1"/>
                </a:solidFill>
              </a:rPr>
              <a:pPr algn="ctr">
                <a:spcBef>
                  <a:spcPct val="50000"/>
                </a:spcBef>
              </a:pPr>
              <a:t>‹#›</a:t>
            </a:fld>
            <a:endParaRPr lang="en-US" altLang="en-US" sz="12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microsoft.com/office/2007/relationships/hdphoto" Target="../media/hdphoto6.wdp"/></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microsoft.com/office/2007/relationships/hdphoto" Target="../media/hdphoto8.wdp"/></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microsoft.com/office/2007/relationships/hdphoto" Target="../media/hdphoto9.wdp"/></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microsoft.com/office/2007/relationships/hdphoto" Target="../media/hdphoto10.wdp"/></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44.png"/><Relationship Id="rId4" Type="http://schemas.microsoft.com/office/2007/relationships/hdphoto" Target="../media/hdphoto11.wdp"/></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microsoft.com/office/2007/relationships/hdphoto" Target="../media/hdphoto14.wdp"/><Relationship Id="rId5" Type="http://schemas.openxmlformats.org/officeDocument/2006/relationships/image" Target="../media/image46.png"/><Relationship Id="rId4" Type="http://schemas.microsoft.com/office/2007/relationships/hdphoto" Target="../media/hdphoto13.wdp"/></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microsoft.com/office/2007/relationships/hdphoto" Target="../media/hdphoto15.wdp"/></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0" y="58674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smtClean="0">
                <a:solidFill>
                  <a:schemeClr val="accent3"/>
                </a:solidFill>
                <a:latin typeface="Liberation Sans" panose="020B0604020202020204" pitchFamily="34" charset="0"/>
              </a:rPr>
              <a:t>Prepared by</a:t>
            </a:r>
          </a:p>
          <a:p>
            <a:pPr>
              <a:defRPr/>
            </a:pPr>
            <a:r>
              <a:rPr lang="en-US" sz="1400" dirty="0" smtClean="0">
                <a:solidFill>
                  <a:schemeClr val="accent3"/>
                </a:solidFill>
                <a:latin typeface="Liberation Sans" panose="020B0604020202020204" pitchFamily="34" charset="0"/>
              </a:rPr>
              <a:t>Coby Harmon</a:t>
            </a:r>
          </a:p>
          <a:p>
            <a:pPr>
              <a:defRPr/>
            </a:pPr>
            <a:r>
              <a:rPr lang="en-US" sz="1400" dirty="0" smtClean="0">
                <a:solidFill>
                  <a:schemeClr val="accent3"/>
                </a:solidFill>
                <a:latin typeface="Liberation Sans" panose="020B0604020202020204" pitchFamily="34" charset="0"/>
              </a:rPr>
              <a:t>University of California, Santa Barbara</a:t>
            </a:r>
          </a:p>
          <a:p>
            <a:pP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5432967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181600" y="2057400"/>
            <a:ext cx="2878138" cy="388620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2291" name="Text Box 2"/>
          <p:cNvSpPr txBox="1">
            <a:spLocks noChangeArrowheads="1"/>
          </p:cNvSpPr>
          <p:nvPr/>
        </p:nvSpPr>
        <p:spPr bwMode="auto">
          <a:xfrm>
            <a:off x="609600" y="1295400"/>
            <a:ext cx="6934200" cy="592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en-US"/>
            </a:defPPr>
            <a:lvl1pPr>
              <a:lnSpc>
                <a:spcPct val="125000"/>
              </a:lnSpc>
              <a:spcBef>
                <a:spcPct val="50000"/>
              </a:spcBef>
              <a:buClr>
                <a:srgbClr val="800000"/>
              </a:buClr>
              <a:buSzPct val="80000"/>
              <a:buFont typeface="Wingdings" pitchFamily="2" charset="2"/>
              <a:buNone/>
              <a:defRPr sz="2600">
                <a:solidFill>
                  <a:srgbClr val="006600"/>
                </a:solidFill>
                <a:latin typeface="Liberation Sans" panose="020B0604020202020204" pitchFamily="34" charset="0"/>
              </a:defRPr>
            </a:lvl1pPr>
            <a:lvl2pPr marL="742950" indent="-285750">
              <a:spcBef>
                <a:spcPct val="20000"/>
              </a:spcBef>
              <a:buClr>
                <a:schemeClr val="accent2"/>
              </a:buClr>
              <a:buSzPct val="75000"/>
              <a:buFont typeface="Wingdings" pitchFamily="2" charset="2"/>
              <a:buChar char="l"/>
              <a:defRPr sz="2400">
                <a:solidFill>
                  <a:schemeClr val="bg2"/>
                </a:solidFill>
              </a:defRPr>
            </a:lvl2pPr>
            <a:lvl3pPr marL="1143000" indent="-228600">
              <a:spcBef>
                <a:spcPct val="20000"/>
              </a:spcBef>
              <a:buClr>
                <a:schemeClr val="accent2"/>
              </a:buClr>
              <a:buSzPct val="75000"/>
              <a:buFont typeface="Wingdings" pitchFamily="2" charset="2"/>
              <a:buChar char="l"/>
              <a:defRPr sz="2000">
                <a:solidFill>
                  <a:schemeClr val="bg2"/>
                </a:solidFill>
              </a:defRPr>
            </a:lvl3pPr>
            <a:lvl4pPr marL="1600200" indent="-228600">
              <a:spcBef>
                <a:spcPct val="20000"/>
              </a:spcBef>
              <a:buClr>
                <a:schemeClr val="accent2"/>
              </a:buClr>
              <a:buSzPct val="75000"/>
              <a:buFont typeface="Wingdings" pitchFamily="2" charset="2"/>
              <a:buChar char="l"/>
              <a:defRPr sz="2000">
                <a:solidFill>
                  <a:schemeClr val="bg2"/>
                </a:solidFill>
              </a:defRPr>
            </a:lvl4pPr>
            <a:lvl5pPr marL="2057400" indent="-228600">
              <a:spcBef>
                <a:spcPct val="20000"/>
              </a:spcBef>
              <a:buClr>
                <a:schemeClr val="accent2"/>
              </a:buClr>
              <a:buSzPct val="75000"/>
              <a:buFont typeface="Wingdings" pitchFamily="2" charset="2"/>
              <a:buChar char="l"/>
              <a:defRPr sz="2000">
                <a:solidFill>
                  <a:schemeClr val="bg2"/>
                </a:solidFill>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a:solidFill>
                  <a:schemeClr val="bg2"/>
                </a:solidFill>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a:solidFill>
                  <a:schemeClr val="bg2"/>
                </a:solidFill>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a:solidFill>
                  <a:schemeClr val="bg2"/>
                </a:solidFill>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a:solidFill>
                  <a:schemeClr val="bg2"/>
                </a:solidFill>
              </a:defRPr>
            </a:lvl9pPr>
          </a:lstStyle>
          <a:p>
            <a:r>
              <a:rPr lang="en-US" altLang="en-US" sz="2800" dirty="0"/>
              <a:t>EXPENSE RECOGNITION PRINCIPLE</a:t>
            </a:r>
          </a:p>
        </p:txBody>
      </p:sp>
      <p:sp>
        <p:nvSpPr>
          <p:cNvPr id="12292" name="Text Box 7"/>
          <p:cNvSpPr txBox="1">
            <a:spLocks noChangeArrowheads="1"/>
          </p:cNvSpPr>
          <p:nvPr/>
        </p:nvSpPr>
        <p:spPr bwMode="auto">
          <a:xfrm>
            <a:off x="609600" y="1928813"/>
            <a:ext cx="3886200" cy="277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Tx/>
              <a:buSzPct val="80000"/>
              <a:buFontTx/>
              <a:buNone/>
            </a:pPr>
            <a:r>
              <a:rPr lang="en-US" altLang="en-US" sz="2300" b="0" dirty="0">
                <a:solidFill>
                  <a:schemeClr val="tx1"/>
                </a:solidFill>
                <a:latin typeface="Liberation Sans" panose="020B0604020202020204" pitchFamily="34" charset="0"/>
              </a:rPr>
              <a:t>Match expenses with revenues in the period when the company makes efforts to generate those revenues.</a:t>
            </a:r>
          </a:p>
          <a:p>
            <a:pPr>
              <a:lnSpc>
                <a:spcPct val="120000"/>
              </a:lnSpc>
              <a:spcBef>
                <a:spcPct val="50000"/>
              </a:spcBef>
              <a:buClrTx/>
              <a:buSzPct val="80000"/>
              <a:buFontTx/>
              <a:buNone/>
            </a:pPr>
            <a:r>
              <a:rPr lang="en-US" altLang="en-US" sz="2300" dirty="0">
                <a:solidFill>
                  <a:schemeClr val="tx1"/>
                </a:solidFill>
                <a:latin typeface="Liberation Sans" panose="020B0604020202020204" pitchFamily="34" charset="0"/>
              </a:rPr>
              <a:t>“Let the expenses follow the revenues.”</a:t>
            </a: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rgbClr val="CC0000"/>
                </a:solidFill>
                <a:latin typeface="Liberation Sans" panose="020B0604020202020204" pitchFamily="34" charset="0"/>
              </a:rPr>
              <a:t>Recognizing Revenues and Expenses</a:t>
            </a:r>
          </a:p>
        </p:txBody>
      </p:sp>
      <p:sp>
        <p:nvSpPr>
          <p:cNvPr id="10"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10"/>
          <p:cNvSpPr>
            <a:spLocks noChangeArrowheads="1"/>
          </p:cNvSpPr>
          <p:nvPr/>
        </p:nvSpPr>
        <p:spPr bwMode="auto">
          <a:xfrm>
            <a:off x="6233196" y="1408750"/>
            <a:ext cx="182807" cy="459100"/>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nchor="ct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pic>
        <p:nvPicPr>
          <p:cNvPr id="1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69" y="443552"/>
            <a:ext cx="8505635" cy="599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9"/>
          <p:cNvSpPr>
            <a:spLocks noChangeArrowheads="1"/>
          </p:cNvSpPr>
          <p:nvPr/>
        </p:nvSpPr>
        <p:spPr bwMode="auto">
          <a:xfrm>
            <a:off x="7135504" y="390768"/>
            <a:ext cx="1676400" cy="8284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pPr algn="l"/>
            <a:r>
              <a:rPr lang="en-US" altLang="en-US" sz="1200" b="1" dirty="0">
                <a:solidFill>
                  <a:schemeClr val="tx1"/>
                </a:solidFill>
                <a:latin typeface="Liberation Sans" panose="020B0604020202020204" pitchFamily="34" charset="0"/>
              </a:rPr>
              <a:t>Illustration 3-1 </a:t>
            </a:r>
          </a:p>
          <a:p>
            <a:pPr algn="l"/>
            <a:r>
              <a:rPr lang="en-US" altLang="en-US" sz="1200" b="0" dirty="0">
                <a:solidFill>
                  <a:schemeClr val="tx1"/>
                </a:solidFill>
                <a:latin typeface="Liberation Sans" panose="020B0604020202020204" pitchFamily="34" charset="0"/>
              </a:rPr>
              <a:t>IFRS relationships in revenue and expense recognition</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09600" y="1981200"/>
            <a:ext cx="8382000" cy="4419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40" tIns="46038" rIns="182562" bIns="46038"/>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chemeClr val="tx1"/>
              </a:buClr>
              <a:buSzTx/>
              <a:buFont typeface="Wingdings" pitchFamily="2" charset="2"/>
              <a:buNone/>
            </a:pPr>
            <a:r>
              <a:rPr lang="en-US" sz="2100" b="0" dirty="0" smtClean="0">
                <a:solidFill>
                  <a:schemeClr val="tx1"/>
                </a:solidFill>
                <a:latin typeface="Liberation Sans" panose="020B0604020202020204" pitchFamily="34" charset="0"/>
              </a:rPr>
              <a:t>The </a:t>
            </a:r>
            <a:r>
              <a:rPr lang="en-US" sz="2100" b="0" dirty="0">
                <a:solidFill>
                  <a:schemeClr val="tx1"/>
                </a:solidFill>
                <a:latin typeface="Liberation Sans" panose="020B0604020202020204" pitchFamily="34" charset="0"/>
              </a:rPr>
              <a:t>revenue recognition principle states that</a:t>
            </a:r>
            <a:r>
              <a:rPr lang="en-US" sz="2100" b="0" dirty="0" smtClean="0">
                <a:solidFill>
                  <a:schemeClr val="tx1"/>
                </a:solidFill>
                <a:latin typeface="Liberation Sans" panose="020B0604020202020204" pitchFamily="34" charset="0"/>
              </a:rPr>
              <a:t>:</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rPr>
              <a:t>revenue </a:t>
            </a:r>
            <a:r>
              <a:rPr lang="en-US" sz="2100" b="0" dirty="0">
                <a:solidFill>
                  <a:schemeClr val="tx1"/>
                </a:solidFill>
                <a:latin typeface="Liberation Sans" panose="020B0604020202020204" pitchFamily="34" charset="0"/>
              </a:rPr>
              <a:t>should be recognized in the </a:t>
            </a:r>
            <a:r>
              <a:rPr lang="en-US" sz="2100" b="0" dirty="0" smtClean="0">
                <a:solidFill>
                  <a:schemeClr val="tx1"/>
                </a:solidFill>
                <a:latin typeface="Liberation Sans" panose="020B0604020202020204" pitchFamily="34" charset="0"/>
              </a:rPr>
              <a:t>accounting period </a:t>
            </a:r>
            <a:r>
              <a:rPr lang="en-US" sz="2100" b="0" dirty="0">
                <a:solidFill>
                  <a:schemeClr val="tx1"/>
                </a:solidFill>
                <a:latin typeface="Liberation Sans" panose="020B0604020202020204" pitchFamily="34" charset="0"/>
              </a:rPr>
              <a:t>in which a performance obligation </a:t>
            </a:r>
            <a:r>
              <a:rPr lang="en-US" sz="2100" b="0" dirty="0" smtClean="0">
                <a:solidFill>
                  <a:schemeClr val="tx1"/>
                </a:solidFill>
                <a:latin typeface="Liberation Sans" panose="020B0604020202020204" pitchFamily="34" charset="0"/>
              </a:rPr>
              <a:t>is satisfied.</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rPr>
              <a:t>expenses </a:t>
            </a:r>
            <a:r>
              <a:rPr lang="en-US" sz="2100" b="0" dirty="0">
                <a:solidFill>
                  <a:schemeClr val="tx1"/>
                </a:solidFill>
                <a:latin typeface="Liberation Sans" panose="020B0604020202020204" pitchFamily="34" charset="0"/>
              </a:rPr>
              <a:t>should be matched with revenues</a:t>
            </a:r>
            <a:r>
              <a:rPr lang="en-US" sz="2100" b="0" dirty="0" smtClean="0">
                <a:solidFill>
                  <a:schemeClr val="tx1"/>
                </a:solidFill>
                <a:latin typeface="Liberation Sans" panose="020B0604020202020204" pitchFamily="34" charset="0"/>
              </a:rPr>
              <a:t>.</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rPr>
              <a:t>the </a:t>
            </a:r>
            <a:r>
              <a:rPr lang="en-US" sz="2100" b="0" dirty="0">
                <a:solidFill>
                  <a:schemeClr val="tx1"/>
                </a:solidFill>
                <a:latin typeface="Liberation Sans" panose="020B0604020202020204" pitchFamily="34" charset="0"/>
              </a:rPr>
              <a:t>economic life of a business can be </a:t>
            </a:r>
            <a:r>
              <a:rPr lang="en-US" sz="2100" b="0" dirty="0" smtClean="0">
                <a:solidFill>
                  <a:schemeClr val="tx1"/>
                </a:solidFill>
                <a:latin typeface="Liberation Sans" panose="020B0604020202020204" pitchFamily="34" charset="0"/>
              </a:rPr>
              <a:t>divided into artificial </a:t>
            </a:r>
            <a:r>
              <a:rPr lang="en-US" sz="2100" b="0" dirty="0">
                <a:solidFill>
                  <a:schemeClr val="tx1"/>
                </a:solidFill>
                <a:latin typeface="Liberation Sans" panose="020B0604020202020204" pitchFamily="34" charset="0"/>
              </a:rPr>
              <a:t>time periods</a:t>
            </a:r>
            <a:r>
              <a:rPr lang="en-US" sz="2100" b="0" dirty="0" smtClean="0">
                <a:solidFill>
                  <a:schemeClr val="tx1"/>
                </a:solidFill>
                <a:latin typeface="Liberation Sans" panose="020B0604020202020204" pitchFamily="34" charset="0"/>
              </a:rPr>
              <a:t>.</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rPr>
              <a:t>the fiscal </a:t>
            </a:r>
            <a:r>
              <a:rPr lang="en-US" sz="2100" b="0" dirty="0">
                <a:solidFill>
                  <a:schemeClr val="tx1"/>
                </a:solidFill>
                <a:latin typeface="Liberation Sans" panose="020B0604020202020204" pitchFamily="34" charset="0"/>
              </a:rPr>
              <a:t>year should correspond with the </a:t>
            </a:r>
            <a:r>
              <a:rPr lang="en-US" sz="2100" b="0" dirty="0" smtClean="0">
                <a:solidFill>
                  <a:schemeClr val="tx1"/>
                </a:solidFill>
                <a:latin typeface="Liberation Sans" panose="020B0604020202020204" pitchFamily="34" charset="0"/>
              </a:rPr>
              <a:t>calendar year</a:t>
            </a:r>
            <a:r>
              <a:rPr lang="en-US" sz="2100" b="0" dirty="0">
                <a:solidFill>
                  <a:schemeClr val="tx1"/>
                </a:solidFill>
                <a:latin typeface="Liberation Sans" panose="020B0604020202020204" pitchFamily="34" charset="0"/>
              </a:rPr>
              <a:t>.</a:t>
            </a:r>
            <a:endParaRPr lang="en-US" altLang="en-US" sz="2100" b="0" dirty="0">
              <a:solidFill>
                <a:schemeClr val="tx1"/>
              </a:solidFill>
              <a:latin typeface="Liberation Sans" panose="020B0604020202020204" pitchFamily="34" charset="0"/>
            </a:endParaRPr>
          </a:p>
        </p:txBody>
      </p:sp>
      <p:sp>
        <p:nvSpPr>
          <p:cNvPr id="8"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rgbClr val="CC0000"/>
                </a:solidFill>
                <a:latin typeface="Liberation Sans" panose="020B0604020202020204" pitchFamily="34" charset="0"/>
              </a:rPr>
              <a:t>Recognizing Revenues and Expenses</a:t>
            </a:r>
          </a:p>
        </p:txBody>
      </p:sp>
      <p:sp>
        <p:nvSpPr>
          <p:cNvPr id="9"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0" name="Rectangle 4"/>
          <p:cNvSpPr>
            <a:spLocks noChangeArrowheads="1"/>
          </p:cNvSpPr>
          <p:nvPr/>
        </p:nvSpPr>
        <p:spPr bwMode="auto">
          <a:xfrm>
            <a:off x="609600" y="1295400"/>
            <a:ext cx="5334000" cy="584775"/>
          </a:xfrm>
          <a:prstGeom prst="rect">
            <a:avLst/>
          </a:prstGeom>
          <a:noFill/>
          <a:ln w="63500">
            <a:noFill/>
            <a:miter lim="800000"/>
            <a:headEnd/>
            <a:tailEnd/>
          </a:ln>
          <a:effectLst/>
          <a:extLst/>
        </p:spPr>
        <p:txBody>
          <a:bodyPr vert="horz" wrap="square" lIns="90488" tIns="44450" rIns="90488" bIns="44450" numCol="1" anchor="ctr" anchorCtr="0" compatLnSpc="1">
            <a:prstTxWarp prst="textNoShape">
              <a:avLst/>
            </a:prstTxWarp>
          </a:bodyPr>
          <a:lstStyle/>
          <a:p>
            <a:r>
              <a:rPr lang="en-US" altLang="en-US" sz="3000" dirty="0">
                <a:solidFill>
                  <a:srgbClr val="CC0000"/>
                </a:solidFill>
                <a:latin typeface="Liberation Sans" panose="020B0604020202020204" pitchFamily="34" charset="0"/>
              </a:rPr>
              <a:t>Question</a:t>
            </a: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12" name="Notched Right Arrow 11"/>
          <p:cNvSpPr/>
          <p:nvPr/>
        </p:nvSpPr>
        <p:spPr bwMode="auto">
          <a:xfrm>
            <a:off x="270370" y="257715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3657600"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99"/>
                </a:solidFill>
                <a:latin typeface="Liberation Sans" panose="020B0604020202020204" pitchFamily="34" charset="0"/>
              </a:rPr>
              <a:t>ETHICS</a:t>
            </a:r>
            <a:r>
              <a:rPr lang="en-US" altLang="en-US" sz="2800" b="1" i="0" dirty="0" smtClean="0">
                <a:solidFill>
                  <a:srgbClr val="00518E"/>
                </a:solidFill>
                <a:latin typeface="Liberation Sans" panose="020B0604020202020204" pitchFamily="34" charset="0"/>
              </a:rPr>
              <a:t> INSIGHT</a:t>
            </a:r>
            <a:endParaRPr lang="en-US" altLang="en-US" sz="2800" b="1" i="0" dirty="0">
              <a:solidFill>
                <a:srgbClr val="00518E"/>
              </a:solidFill>
              <a:latin typeface="Liberation Sans" panose="020B0604020202020204" pitchFamily="34" charset="0"/>
            </a:endParaRPr>
          </a:p>
        </p:txBody>
      </p:sp>
      <p:sp>
        <p:nvSpPr>
          <p:cNvPr id="2" name="Rectangle 1"/>
          <p:cNvSpPr/>
          <p:nvPr/>
        </p:nvSpPr>
        <p:spPr>
          <a:xfrm>
            <a:off x="484496" y="1187644"/>
            <a:ext cx="8153400" cy="4265783"/>
          </a:xfrm>
          <a:prstGeom prst="rect">
            <a:avLst/>
          </a:prstGeom>
        </p:spPr>
        <p:txBody>
          <a:bodyPr wrap="square">
            <a:spAutoFit/>
          </a:bodyPr>
          <a:lstStyle/>
          <a:p>
            <a:pPr algn="just">
              <a:lnSpc>
                <a:spcPct val="110000"/>
              </a:lnSpc>
              <a:spcBef>
                <a:spcPts val="600"/>
              </a:spcBef>
            </a:pPr>
            <a:r>
              <a:rPr lang="en-US" sz="2200" dirty="0" smtClean="0">
                <a:solidFill>
                  <a:schemeClr val="tx1"/>
                </a:solidFill>
                <a:latin typeface="Liberation Sans" panose="020B0604020202020204" pitchFamily="34" charset="0"/>
              </a:rPr>
              <a:t>Cooking the Books?</a:t>
            </a:r>
            <a:endParaRPr lang="en-US" sz="2200" dirty="0">
              <a:solidFill>
                <a:schemeClr val="tx1"/>
              </a:solidFill>
              <a:latin typeface="Liberation Sans" panose="020B0604020202020204" pitchFamily="34" charset="0"/>
            </a:endParaRPr>
          </a:p>
          <a:p>
            <a:pPr algn="just">
              <a:lnSpc>
                <a:spcPct val="110000"/>
              </a:lnSpc>
              <a:spcBef>
                <a:spcPts val="600"/>
              </a:spcBef>
            </a:pPr>
            <a:r>
              <a:rPr lang="en-US" sz="2200" b="0" dirty="0" smtClean="0">
                <a:solidFill>
                  <a:schemeClr val="tx1"/>
                </a:solidFill>
                <a:latin typeface="Liberation Sans" panose="020B0604020202020204" pitchFamily="34" charset="0"/>
              </a:rPr>
              <a:t>Allegations </a:t>
            </a:r>
            <a:r>
              <a:rPr lang="en-US" sz="2200" b="0" dirty="0">
                <a:solidFill>
                  <a:schemeClr val="tx1"/>
                </a:solidFill>
                <a:latin typeface="Liberation Sans" panose="020B0604020202020204" pitchFamily="34" charset="0"/>
              </a:rPr>
              <a:t>of abuse of the </a:t>
            </a:r>
            <a:r>
              <a:rPr lang="en-US" sz="2200" b="0" dirty="0" smtClean="0">
                <a:solidFill>
                  <a:schemeClr val="tx1"/>
                </a:solidFill>
                <a:latin typeface="Liberation Sans" panose="020B0604020202020204" pitchFamily="34" charset="0"/>
              </a:rPr>
              <a:t>revenue recognition </a:t>
            </a:r>
            <a:r>
              <a:rPr lang="en-US" sz="2200" b="0" dirty="0">
                <a:solidFill>
                  <a:schemeClr val="tx1"/>
                </a:solidFill>
                <a:latin typeface="Liberation Sans" panose="020B0604020202020204" pitchFamily="34" charset="0"/>
              </a:rPr>
              <a:t>principle have </a:t>
            </a:r>
            <a:r>
              <a:rPr lang="en-US" sz="2200" b="0" dirty="0" smtClean="0">
                <a:solidFill>
                  <a:schemeClr val="tx1"/>
                </a:solidFill>
                <a:latin typeface="Liberation Sans" panose="020B0604020202020204" pitchFamily="34" charset="0"/>
              </a:rPr>
              <a:t>become all </a:t>
            </a:r>
            <a:r>
              <a:rPr lang="en-US" sz="2200" b="0" dirty="0">
                <a:solidFill>
                  <a:schemeClr val="tx1"/>
                </a:solidFill>
                <a:latin typeface="Liberation Sans" panose="020B0604020202020204" pitchFamily="34" charset="0"/>
              </a:rPr>
              <a:t>too common in recent years. </a:t>
            </a:r>
            <a:r>
              <a:rPr lang="en-US" sz="2200" b="0" dirty="0" smtClean="0">
                <a:solidFill>
                  <a:schemeClr val="tx1"/>
                </a:solidFill>
                <a:latin typeface="Liberation Sans" panose="020B0604020202020204" pitchFamily="34" charset="0"/>
              </a:rPr>
              <a:t>For example</a:t>
            </a:r>
            <a:r>
              <a:rPr lang="en-US" sz="2200" b="0" dirty="0">
                <a:solidFill>
                  <a:schemeClr val="tx1"/>
                </a:solidFill>
                <a:latin typeface="Liberation Sans" panose="020B0604020202020204" pitchFamily="34" charset="0"/>
              </a:rPr>
              <a:t>, it was alleged that </a:t>
            </a:r>
            <a:r>
              <a:rPr lang="en-US" sz="2200" dirty="0">
                <a:solidFill>
                  <a:srgbClr val="CC0000"/>
                </a:solidFill>
                <a:latin typeface="Liberation Sans" panose="020B0604020202020204" pitchFamily="34" charset="0"/>
              </a:rPr>
              <a:t>Krispy Kreme </a:t>
            </a:r>
            <a:r>
              <a:rPr lang="en-US" sz="2200" b="0" dirty="0">
                <a:solidFill>
                  <a:schemeClr val="tx1"/>
                </a:solidFill>
                <a:latin typeface="Liberation Sans" panose="020B0604020202020204" pitchFamily="34" charset="0"/>
              </a:rPr>
              <a:t>(USA) sometimes doubled </a:t>
            </a:r>
            <a:r>
              <a:rPr lang="en-US" sz="2200" b="0" dirty="0" smtClean="0">
                <a:solidFill>
                  <a:schemeClr val="tx1"/>
                </a:solidFill>
                <a:latin typeface="Liberation Sans" panose="020B0604020202020204" pitchFamily="34" charset="0"/>
              </a:rPr>
              <a:t>the number </a:t>
            </a:r>
            <a:r>
              <a:rPr lang="en-US" sz="2200" b="0" dirty="0">
                <a:solidFill>
                  <a:schemeClr val="tx1"/>
                </a:solidFill>
                <a:latin typeface="Liberation Sans" panose="020B0604020202020204" pitchFamily="34" charset="0"/>
              </a:rPr>
              <a:t>of doughnuts shipped </a:t>
            </a:r>
            <a:r>
              <a:rPr lang="en-US" sz="2200" b="0" dirty="0" smtClean="0">
                <a:solidFill>
                  <a:schemeClr val="tx1"/>
                </a:solidFill>
                <a:latin typeface="Liberation Sans" panose="020B0604020202020204" pitchFamily="34" charset="0"/>
              </a:rPr>
              <a:t>to wholesale </a:t>
            </a:r>
            <a:r>
              <a:rPr lang="en-US" sz="2200" b="0" dirty="0">
                <a:solidFill>
                  <a:schemeClr val="tx1"/>
                </a:solidFill>
                <a:latin typeface="Liberation Sans" panose="020B0604020202020204" pitchFamily="34" charset="0"/>
              </a:rPr>
              <a:t>customers at the end </a:t>
            </a:r>
            <a:r>
              <a:rPr lang="en-US" sz="2200" b="0" dirty="0" smtClean="0">
                <a:solidFill>
                  <a:schemeClr val="tx1"/>
                </a:solidFill>
                <a:latin typeface="Liberation Sans" panose="020B0604020202020204" pitchFamily="34" charset="0"/>
              </a:rPr>
              <a:t>of a </a:t>
            </a:r>
            <a:r>
              <a:rPr lang="en-US" sz="2200" b="0" dirty="0">
                <a:solidFill>
                  <a:schemeClr val="tx1"/>
                </a:solidFill>
                <a:latin typeface="Liberation Sans" panose="020B0604020202020204" pitchFamily="34" charset="0"/>
              </a:rPr>
              <a:t>quarter to boost quarterly results</a:t>
            </a:r>
            <a:r>
              <a:rPr lang="en-US" sz="2200" b="0" dirty="0" smtClean="0">
                <a:solidFill>
                  <a:schemeClr val="tx1"/>
                </a:solidFill>
                <a:latin typeface="Liberation Sans" panose="020B0604020202020204" pitchFamily="34" charset="0"/>
              </a:rPr>
              <a:t>. The </a:t>
            </a:r>
            <a:r>
              <a:rPr lang="en-US" sz="2200" b="0" dirty="0">
                <a:solidFill>
                  <a:schemeClr val="tx1"/>
                </a:solidFill>
                <a:latin typeface="Liberation Sans" panose="020B0604020202020204" pitchFamily="34" charset="0"/>
              </a:rPr>
              <a:t>customers shipped the </a:t>
            </a:r>
            <a:r>
              <a:rPr lang="en-US" sz="2200" b="0" dirty="0" smtClean="0">
                <a:solidFill>
                  <a:schemeClr val="tx1"/>
                </a:solidFill>
                <a:latin typeface="Liberation Sans" panose="020B0604020202020204" pitchFamily="34" charset="0"/>
              </a:rPr>
              <a:t>unsold doughnuts </a:t>
            </a:r>
            <a:r>
              <a:rPr lang="en-US" sz="2200" b="0" dirty="0">
                <a:solidFill>
                  <a:schemeClr val="tx1"/>
                </a:solidFill>
                <a:latin typeface="Liberation Sans" panose="020B0604020202020204" pitchFamily="34" charset="0"/>
              </a:rPr>
              <a:t>back after the </a:t>
            </a:r>
            <a:r>
              <a:rPr lang="en-US" sz="2200" b="0" dirty="0" smtClean="0">
                <a:solidFill>
                  <a:schemeClr val="tx1"/>
                </a:solidFill>
                <a:latin typeface="Liberation Sans" panose="020B0604020202020204" pitchFamily="34" charset="0"/>
              </a:rPr>
              <a:t>beginning of </a:t>
            </a:r>
            <a:r>
              <a:rPr lang="en-US" sz="2200" b="0" dirty="0">
                <a:solidFill>
                  <a:schemeClr val="tx1"/>
                </a:solidFill>
                <a:latin typeface="Liberation Sans" panose="020B0604020202020204" pitchFamily="34" charset="0"/>
              </a:rPr>
              <a:t>the next quarter for a refund</a:t>
            </a:r>
            <a:r>
              <a:rPr lang="en-US" sz="2200" b="0" dirty="0" smtClean="0">
                <a:solidFill>
                  <a:schemeClr val="tx1"/>
                </a:solidFill>
                <a:latin typeface="Liberation Sans" panose="020B0604020202020204" pitchFamily="34" charset="0"/>
              </a:rPr>
              <a:t>. Conversely</a:t>
            </a:r>
            <a:r>
              <a:rPr lang="en-US" sz="2200" b="0" dirty="0">
                <a:solidFill>
                  <a:schemeClr val="tx1"/>
                </a:solidFill>
                <a:latin typeface="Liberation Sans" panose="020B0604020202020204" pitchFamily="34" charset="0"/>
              </a:rPr>
              <a:t>, </a:t>
            </a:r>
            <a:r>
              <a:rPr lang="en-US" sz="2200" dirty="0">
                <a:solidFill>
                  <a:srgbClr val="CC0000"/>
                </a:solidFill>
                <a:latin typeface="Liberation Sans" panose="020B0604020202020204" pitchFamily="34" charset="0"/>
              </a:rPr>
              <a:t>Computer Associates International</a:t>
            </a:r>
            <a:r>
              <a:rPr lang="en-US" sz="2200" b="0" dirty="0">
                <a:solidFill>
                  <a:schemeClr val="tx1"/>
                </a:solidFill>
                <a:latin typeface="Liberation Sans" panose="020B0604020202020204" pitchFamily="34" charset="0"/>
              </a:rPr>
              <a:t> (USA) </a:t>
            </a:r>
            <a:r>
              <a:rPr lang="en-US" sz="2200" b="0" dirty="0" smtClean="0">
                <a:solidFill>
                  <a:schemeClr val="tx1"/>
                </a:solidFill>
                <a:latin typeface="Liberation Sans" panose="020B0604020202020204" pitchFamily="34" charset="0"/>
              </a:rPr>
              <a:t>was accused </a:t>
            </a:r>
            <a:r>
              <a:rPr lang="en-US" sz="2200" b="0" dirty="0">
                <a:solidFill>
                  <a:schemeClr val="tx1"/>
                </a:solidFill>
                <a:latin typeface="Liberation Sans" panose="020B0604020202020204" pitchFamily="34" charset="0"/>
              </a:rPr>
              <a:t>of backdating sales—that is, reporting a sale in </a:t>
            </a:r>
            <a:r>
              <a:rPr lang="en-US" sz="2200" b="0" dirty="0" smtClean="0">
                <a:solidFill>
                  <a:schemeClr val="tx1"/>
                </a:solidFill>
                <a:latin typeface="Liberation Sans" panose="020B0604020202020204" pitchFamily="34" charset="0"/>
              </a:rPr>
              <a:t>one period </a:t>
            </a:r>
            <a:r>
              <a:rPr lang="en-US" sz="2200" b="0" dirty="0">
                <a:solidFill>
                  <a:schemeClr val="tx1"/>
                </a:solidFill>
                <a:latin typeface="Liberation Sans" panose="020B0604020202020204" pitchFamily="34" charset="0"/>
              </a:rPr>
              <a:t>that did not actually occur until the next period </a:t>
            </a:r>
            <a:r>
              <a:rPr lang="en-US" sz="2200" b="0" dirty="0" smtClean="0">
                <a:solidFill>
                  <a:schemeClr val="tx1"/>
                </a:solidFill>
                <a:latin typeface="Liberation Sans" panose="020B0604020202020204" pitchFamily="34" charset="0"/>
              </a:rPr>
              <a:t>in order </a:t>
            </a:r>
            <a:r>
              <a:rPr lang="en-US" sz="2200" b="0" dirty="0">
                <a:solidFill>
                  <a:schemeClr val="tx1"/>
                </a:solidFill>
                <a:latin typeface="Liberation Sans" panose="020B0604020202020204" pitchFamily="34" charset="0"/>
              </a:rPr>
              <a:t>to achieve the earlier period’s sales </a:t>
            </a:r>
            <a:r>
              <a:rPr lang="en-US" sz="2200" b="0" dirty="0" smtClean="0">
                <a:solidFill>
                  <a:schemeClr val="tx1"/>
                </a:solidFill>
                <a:latin typeface="Liberation Sans" panose="020B0604020202020204" pitchFamily="34" charset="0"/>
              </a:rPr>
              <a:t>targets.</a:t>
            </a:r>
            <a:endParaRPr lang="en-US" sz="2200" b="0" dirty="0">
              <a:solidFill>
                <a:schemeClr val="tx1"/>
              </a:solidFill>
              <a:latin typeface="Liberation Sans" panose="020B0604020202020204" pitchFamily="34" charset="0"/>
            </a:endParaRPr>
          </a:p>
        </p:txBody>
      </p:sp>
      <p:sp>
        <p:nvSpPr>
          <p:cNvPr id="4" name="Rectangle 3"/>
          <p:cNvSpPr>
            <a:spLocks noChangeArrowheads="1"/>
          </p:cNvSpPr>
          <p:nvPr/>
        </p:nvSpPr>
        <p:spPr bwMode="auto">
          <a:xfrm>
            <a:off x="4218296" y="465468"/>
            <a:ext cx="4011304" cy="560388"/>
          </a:xfrm>
          <a:prstGeom prst="rect">
            <a:avLst/>
          </a:prstGeom>
          <a:noFill/>
          <a:ln>
            <a:noFill/>
          </a:ln>
          <a:effectLst/>
        </p:spPr>
        <p:txBody>
          <a:bodyPr lIns="90488" tIns="44450" rIns="90488" bIns="44450" anchor="ctr" anchorCtr="0"/>
          <a:lstStyle/>
          <a:p>
            <a:pPr marL="53975" algn="l"/>
            <a:r>
              <a:rPr lang="en-US" altLang="en-US" b="1" i="0" dirty="0" smtClean="0">
                <a:latin typeface="Liberation Sans" panose="020B0604020202020204" pitchFamily="34" charset="0"/>
              </a:rPr>
              <a:t>Why Accuracy Matters</a:t>
            </a:r>
            <a:endParaRPr lang="en-US" altLang="en-US" b="1" i="0" dirty="0">
              <a:latin typeface="Liberation Sans" panose="020B0604020202020204" pitchFamily="34" charset="0"/>
            </a:endParaRPr>
          </a:p>
        </p:txBody>
      </p:sp>
      <p:sp>
        <p:nvSpPr>
          <p:cNvPr id="9" name="Rectangle 8"/>
          <p:cNvSpPr/>
          <p:nvPr/>
        </p:nvSpPr>
        <p:spPr bwMode="auto">
          <a:xfrm>
            <a:off x="332096" y="353704"/>
            <a:ext cx="8458200" cy="52088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5562600"/>
            <a:ext cx="8476488" cy="161358"/>
          </a:xfrm>
          <a:prstGeom prst="rect">
            <a:avLst/>
          </a:prstGeom>
          <a:solidFill>
            <a:srgbClr val="0066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12" name="Rectangle 11"/>
          <p:cNvSpPr>
            <a:spLocks noChangeArrowheads="1"/>
          </p:cNvSpPr>
          <p:nvPr/>
        </p:nvSpPr>
        <p:spPr bwMode="auto">
          <a:xfrm>
            <a:off x="4987120" y="470848"/>
            <a:ext cx="3657600" cy="560388"/>
          </a:xfrm>
          <a:prstGeom prst="rect">
            <a:avLst/>
          </a:prstGeom>
          <a:noFill/>
          <a:ln>
            <a:noFill/>
          </a:ln>
          <a:effectLst/>
        </p:spPr>
        <p:txBody>
          <a:bodyPr lIns="90488" tIns="44450" rIns="90488" bIns="44450" anchor="ctr" anchorCtr="0"/>
          <a:lstStyle/>
          <a:p>
            <a:pPr algn="r"/>
            <a:r>
              <a:rPr lang="en-US" altLang="en-US" sz="2400" b="1" i="0" dirty="0" smtClean="0">
                <a:solidFill>
                  <a:srgbClr val="CC0000"/>
                </a:solidFill>
                <a:latin typeface="Liberation Sans" panose="020B0604020202020204" pitchFamily="34" charset="0"/>
              </a:rPr>
              <a:t>Krispy Kreme </a:t>
            </a:r>
            <a:r>
              <a:rPr lang="en-US" altLang="en-US" sz="2400" b="1" i="0" dirty="0" smtClean="0">
                <a:solidFill>
                  <a:schemeClr val="tx1"/>
                </a:solidFill>
                <a:latin typeface="Liberation Sans" panose="020B0604020202020204" pitchFamily="34" charset="0"/>
              </a:rPr>
              <a:t>(USA)</a:t>
            </a:r>
            <a:endParaRPr lang="en-US" altLang="en-US" sz="2400" b="1" i="0" dirty="0">
              <a:solidFill>
                <a:schemeClr val="tx1"/>
              </a:solidFill>
              <a:latin typeface="Liberation Sans" panose="020B0604020202020204" pitchFamily="34" charset="0"/>
            </a:endParaRPr>
          </a:p>
        </p:txBody>
      </p:sp>
    </p:spTree>
    <p:extLst>
      <p:ext uri="{BB962C8B-B14F-4D97-AF65-F5344CB8AC3E}">
        <p14:creationId xmlns:p14="http://schemas.microsoft.com/office/powerpoint/2010/main" val="165131352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Oval 2"/>
          <p:cNvSpPr>
            <a:spLocks noChangeArrowheads="1"/>
          </p:cNvSpPr>
          <p:nvPr/>
        </p:nvSpPr>
        <p:spPr bwMode="auto">
          <a:xfrm>
            <a:off x="4191000" y="5240338"/>
            <a:ext cx="76200" cy="76200"/>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488" tIns="44450" rIns="90488" bIns="44450"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6388" name="Rectangle 3"/>
          <p:cNvSpPr>
            <a:spLocks noChangeArrowheads="1"/>
          </p:cNvSpPr>
          <p:nvPr/>
        </p:nvSpPr>
        <p:spPr bwMode="auto">
          <a:xfrm>
            <a:off x="4114800" y="2438400"/>
            <a:ext cx="4495800" cy="3952875"/>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10000"/>
              </a:spcBef>
              <a:buClrTx/>
              <a:buSzTx/>
              <a:buFontTx/>
              <a:buAutoNum type="alphaLcParenBoth"/>
            </a:pPr>
            <a:r>
              <a:rPr lang="en-US" altLang="en-US" sz="1700" b="0" dirty="0">
                <a:solidFill>
                  <a:schemeClr val="tx1"/>
                </a:solidFill>
                <a:latin typeface="Liberation Sans" panose="020B0604020202020204" pitchFamily="34" charset="0"/>
              </a:rPr>
              <a:t>Monthly and quarterly time periods.</a:t>
            </a:r>
          </a:p>
          <a:p>
            <a:pPr>
              <a:lnSpc>
                <a:spcPct val="120000"/>
              </a:lnSpc>
              <a:spcBef>
                <a:spcPct val="10000"/>
              </a:spcBef>
              <a:buClrTx/>
              <a:buSzTx/>
              <a:buFontTx/>
              <a:buAutoNum type="alphaLcParenBoth"/>
            </a:pPr>
            <a:r>
              <a:rPr lang="en-US" altLang="en-US" sz="1700" b="0" dirty="0">
                <a:solidFill>
                  <a:schemeClr val="tx1"/>
                </a:solidFill>
                <a:latin typeface="Liberation Sans" panose="020B0604020202020204" pitchFamily="34" charset="0"/>
              </a:rPr>
              <a:t>Efforts (expenses) should be matched with results (revenues).</a:t>
            </a:r>
          </a:p>
          <a:p>
            <a:pPr>
              <a:lnSpc>
                <a:spcPct val="120000"/>
              </a:lnSpc>
              <a:spcBef>
                <a:spcPct val="10000"/>
              </a:spcBef>
              <a:buClrTx/>
              <a:buSzTx/>
              <a:buFontTx/>
              <a:buAutoNum type="alphaLcParenBoth"/>
            </a:pPr>
            <a:r>
              <a:rPr lang="en-US" altLang="en-US" sz="1700" b="0" dirty="0">
                <a:solidFill>
                  <a:schemeClr val="tx1"/>
                </a:solidFill>
                <a:latin typeface="Liberation Sans" panose="020B0604020202020204" pitchFamily="34" charset="0"/>
              </a:rPr>
              <a:t>Accountants divide the economic life of a business into artificial time periods.</a:t>
            </a:r>
          </a:p>
          <a:p>
            <a:pPr>
              <a:lnSpc>
                <a:spcPct val="120000"/>
              </a:lnSpc>
              <a:spcBef>
                <a:spcPct val="10000"/>
              </a:spcBef>
              <a:buClrTx/>
              <a:buSzTx/>
              <a:buFontTx/>
              <a:buAutoNum type="alphaLcParenBoth"/>
            </a:pPr>
            <a:r>
              <a:rPr lang="en-US" altLang="en-US" sz="1700" b="0" dirty="0">
                <a:solidFill>
                  <a:schemeClr val="tx1"/>
                </a:solidFill>
                <a:latin typeface="Liberation Sans" panose="020B0604020202020204" pitchFamily="34" charset="0"/>
              </a:rPr>
              <a:t>Companies record revenues when they receive cash and record expenses when they pay out cash.</a:t>
            </a:r>
          </a:p>
          <a:p>
            <a:pPr>
              <a:lnSpc>
                <a:spcPct val="120000"/>
              </a:lnSpc>
              <a:spcBef>
                <a:spcPct val="10000"/>
              </a:spcBef>
              <a:buClrTx/>
              <a:buSzTx/>
              <a:buFontTx/>
              <a:buAutoNum type="alphaLcParenBoth"/>
            </a:pPr>
            <a:r>
              <a:rPr lang="en-US" altLang="en-US" sz="1700" b="0" dirty="0">
                <a:solidFill>
                  <a:schemeClr val="tx1"/>
                </a:solidFill>
                <a:latin typeface="Liberation Sans" panose="020B0604020202020204" pitchFamily="34" charset="0"/>
              </a:rPr>
              <a:t>An accounting time period that starts on January 1 and ends on December 31.</a:t>
            </a:r>
          </a:p>
          <a:p>
            <a:pPr>
              <a:lnSpc>
                <a:spcPct val="120000"/>
              </a:lnSpc>
              <a:spcBef>
                <a:spcPct val="10000"/>
              </a:spcBef>
              <a:buClrTx/>
              <a:buSzTx/>
              <a:buFontTx/>
              <a:buAutoNum type="alphaLcParenBoth"/>
            </a:pPr>
            <a:r>
              <a:rPr lang="en-US" altLang="en-US" sz="1700" b="0" dirty="0">
                <a:solidFill>
                  <a:schemeClr val="tx1"/>
                </a:solidFill>
                <a:latin typeface="Liberation Sans" panose="020B0604020202020204" pitchFamily="34" charset="0"/>
              </a:rPr>
              <a:t>Companies record transactions in the period in which the events occur.</a:t>
            </a:r>
          </a:p>
        </p:txBody>
      </p:sp>
      <p:sp>
        <p:nvSpPr>
          <p:cNvPr id="16389" name="Rectangle 4"/>
          <p:cNvSpPr>
            <a:spLocks noChangeArrowheads="1"/>
          </p:cNvSpPr>
          <p:nvPr/>
        </p:nvSpPr>
        <p:spPr bwMode="auto">
          <a:xfrm>
            <a:off x="609600" y="1295400"/>
            <a:ext cx="8001000" cy="102552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1700" b="0" dirty="0">
                <a:solidFill>
                  <a:schemeClr val="tx1"/>
                </a:solidFill>
                <a:latin typeface="Liberation Sans" panose="020B0604020202020204" pitchFamily="34" charset="0"/>
              </a:rPr>
              <a:t>A list of concepts is provided in the left column below, with a description of the concept in the right column below. There are more descriptions provided than concepts. Match the description of the concept to the concept.</a:t>
            </a:r>
          </a:p>
        </p:txBody>
      </p:sp>
      <p:sp>
        <p:nvSpPr>
          <p:cNvPr id="158729" name="Oval 9"/>
          <p:cNvSpPr>
            <a:spLocks noChangeArrowheads="1"/>
          </p:cNvSpPr>
          <p:nvPr/>
        </p:nvSpPr>
        <p:spPr bwMode="auto">
          <a:xfrm>
            <a:off x="2438400" y="3048000"/>
            <a:ext cx="76200" cy="76200"/>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488" tIns="44450" rIns="90488" bIns="44450"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6392" name="Rectangle 10"/>
          <p:cNvSpPr>
            <a:spLocks noChangeArrowheads="1"/>
          </p:cNvSpPr>
          <p:nvPr/>
        </p:nvSpPr>
        <p:spPr bwMode="auto">
          <a:xfrm>
            <a:off x="609600" y="2438400"/>
            <a:ext cx="3352800" cy="21018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5000"/>
              </a:lnSpc>
              <a:spcBef>
                <a:spcPct val="50000"/>
              </a:spcBef>
              <a:buClrTx/>
              <a:buSzTx/>
              <a:buFontTx/>
              <a:buNone/>
            </a:pPr>
            <a:r>
              <a:rPr lang="en-US" altLang="en-US" sz="1700" b="0" dirty="0">
                <a:solidFill>
                  <a:schemeClr val="tx1"/>
                </a:solidFill>
                <a:latin typeface="Liberation Sans" panose="020B0604020202020204" pitchFamily="34" charset="0"/>
              </a:rPr>
              <a:t>1. ___ Accrual-basis accounting.</a:t>
            </a:r>
          </a:p>
          <a:p>
            <a:pPr>
              <a:lnSpc>
                <a:spcPct val="125000"/>
              </a:lnSpc>
              <a:spcBef>
                <a:spcPct val="50000"/>
              </a:spcBef>
              <a:buClrTx/>
              <a:buSzTx/>
              <a:buFontTx/>
              <a:buNone/>
            </a:pPr>
            <a:r>
              <a:rPr lang="en-US" altLang="en-US" sz="1700" b="0" dirty="0">
                <a:solidFill>
                  <a:schemeClr val="tx1"/>
                </a:solidFill>
                <a:latin typeface="Liberation Sans" panose="020B0604020202020204" pitchFamily="34" charset="0"/>
              </a:rPr>
              <a:t>2. ___	Calendar year.</a:t>
            </a:r>
          </a:p>
          <a:p>
            <a:pPr>
              <a:lnSpc>
                <a:spcPct val="125000"/>
              </a:lnSpc>
              <a:spcBef>
                <a:spcPct val="50000"/>
              </a:spcBef>
              <a:buClrTx/>
              <a:buSzTx/>
              <a:buFontTx/>
              <a:buNone/>
            </a:pPr>
            <a:r>
              <a:rPr lang="en-US" altLang="en-US" sz="1700" b="0" dirty="0">
                <a:solidFill>
                  <a:schemeClr val="tx1"/>
                </a:solidFill>
                <a:latin typeface="Liberation Sans" panose="020B0604020202020204" pitchFamily="34" charset="0"/>
              </a:rPr>
              <a:t>3. ___	Time period assumption.</a:t>
            </a:r>
          </a:p>
          <a:p>
            <a:pPr>
              <a:lnSpc>
                <a:spcPct val="125000"/>
              </a:lnSpc>
              <a:spcBef>
                <a:spcPct val="50000"/>
              </a:spcBef>
              <a:buClrTx/>
              <a:buSzTx/>
              <a:buFontTx/>
              <a:buNone/>
            </a:pPr>
            <a:r>
              <a:rPr lang="en-US" altLang="en-US" sz="1700" b="0" dirty="0">
                <a:solidFill>
                  <a:schemeClr val="tx1"/>
                </a:solidFill>
                <a:latin typeface="Liberation Sans" panose="020B0604020202020204" pitchFamily="34" charset="0"/>
              </a:rPr>
              <a:t>4. ___	Expense recognition principle.</a:t>
            </a:r>
          </a:p>
        </p:txBody>
      </p:sp>
      <p:sp>
        <p:nvSpPr>
          <p:cNvPr id="158738" name="Text Box 18"/>
          <p:cNvSpPr txBox="1">
            <a:spLocks noChangeArrowheads="1"/>
          </p:cNvSpPr>
          <p:nvPr/>
        </p:nvSpPr>
        <p:spPr bwMode="auto">
          <a:xfrm>
            <a:off x="914400" y="2438400"/>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spcBef>
                <a:spcPct val="0"/>
              </a:spcBef>
              <a:buClrTx/>
              <a:buSzTx/>
              <a:buFontTx/>
              <a:buNone/>
            </a:pPr>
            <a:r>
              <a:rPr lang="en-US" altLang="en-US" sz="1900" dirty="0">
                <a:solidFill>
                  <a:srgbClr val="CC0000"/>
                </a:solidFill>
                <a:latin typeface="Liberation Sans" panose="020B0604020202020204" pitchFamily="34" charset="0"/>
              </a:rPr>
              <a:t>f</a:t>
            </a:r>
          </a:p>
        </p:txBody>
      </p:sp>
      <p:sp>
        <p:nvSpPr>
          <p:cNvPr id="158739" name="Text Box 19"/>
          <p:cNvSpPr txBox="1">
            <a:spLocks noChangeArrowheads="1"/>
          </p:cNvSpPr>
          <p:nvPr/>
        </p:nvSpPr>
        <p:spPr bwMode="auto">
          <a:xfrm>
            <a:off x="914400" y="2881952"/>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spcBef>
                <a:spcPct val="0"/>
              </a:spcBef>
              <a:buClrTx/>
              <a:buSzTx/>
              <a:buFontTx/>
              <a:buNone/>
            </a:pPr>
            <a:r>
              <a:rPr lang="en-US" altLang="en-US" sz="1900" dirty="0">
                <a:solidFill>
                  <a:srgbClr val="CC0000"/>
                </a:solidFill>
                <a:latin typeface="Liberation Sans" panose="020B0604020202020204" pitchFamily="34" charset="0"/>
              </a:rPr>
              <a:t>e</a:t>
            </a:r>
          </a:p>
        </p:txBody>
      </p:sp>
      <p:sp>
        <p:nvSpPr>
          <p:cNvPr id="158740" name="Text Box 20"/>
          <p:cNvSpPr txBox="1">
            <a:spLocks noChangeArrowheads="1"/>
          </p:cNvSpPr>
          <p:nvPr/>
        </p:nvSpPr>
        <p:spPr bwMode="auto">
          <a:xfrm>
            <a:off x="914400" y="3339152"/>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spcBef>
                <a:spcPct val="0"/>
              </a:spcBef>
              <a:buClrTx/>
              <a:buSzTx/>
              <a:buFontTx/>
              <a:buNone/>
            </a:pPr>
            <a:r>
              <a:rPr lang="en-US" altLang="en-US" sz="1900" dirty="0">
                <a:solidFill>
                  <a:srgbClr val="CC0000"/>
                </a:solidFill>
                <a:latin typeface="Liberation Sans" panose="020B0604020202020204" pitchFamily="34" charset="0"/>
              </a:rPr>
              <a:t>c</a:t>
            </a:r>
          </a:p>
        </p:txBody>
      </p:sp>
      <p:sp>
        <p:nvSpPr>
          <p:cNvPr id="158741" name="Text Box 21"/>
          <p:cNvSpPr txBox="1">
            <a:spLocks noChangeArrowheads="1"/>
          </p:cNvSpPr>
          <p:nvPr/>
        </p:nvSpPr>
        <p:spPr bwMode="auto">
          <a:xfrm>
            <a:off x="914400" y="3782704"/>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spcBef>
                <a:spcPct val="0"/>
              </a:spcBef>
              <a:buClrTx/>
              <a:buSzTx/>
              <a:buFontTx/>
              <a:buNone/>
            </a:pPr>
            <a:r>
              <a:rPr lang="en-US" altLang="en-US" sz="1900" dirty="0">
                <a:solidFill>
                  <a:srgbClr val="CC0000"/>
                </a:solidFill>
                <a:latin typeface="Liberation Sans" panose="020B0604020202020204" pitchFamily="34" charset="0"/>
              </a:rPr>
              <a:t>b</a:t>
            </a:r>
          </a:p>
        </p:txBody>
      </p:sp>
      <p:sp>
        <p:nvSpPr>
          <p:cNvPr id="27" name="TextBox 26"/>
          <p:cNvSpPr txBox="1"/>
          <p:nvPr/>
        </p:nvSpPr>
        <p:spPr>
          <a:xfrm>
            <a:off x="277504" y="397171"/>
            <a:ext cx="8577217"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8" name="TextBox 27"/>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183275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38"/>
                                        </p:tgtEl>
                                        <p:attrNameLst>
                                          <p:attrName>style.visibility</p:attrName>
                                        </p:attrNameLst>
                                      </p:cBhvr>
                                      <p:to>
                                        <p:strVal val="visible"/>
                                      </p:to>
                                    </p:set>
                                    <p:animEffect transition="in" filter="wipe(left)">
                                      <p:cBhvr>
                                        <p:cTn id="7" dur="500"/>
                                        <p:tgtEl>
                                          <p:spTgt spid="158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8739"/>
                                        </p:tgtEl>
                                        <p:attrNameLst>
                                          <p:attrName>style.visibility</p:attrName>
                                        </p:attrNameLst>
                                      </p:cBhvr>
                                      <p:to>
                                        <p:strVal val="visible"/>
                                      </p:to>
                                    </p:set>
                                    <p:animEffect transition="in" filter="wipe(left)">
                                      <p:cBhvr>
                                        <p:cTn id="12" dur="500"/>
                                        <p:tgtEl>
                                          <p:spTgt spid="1587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8740"/>
                                        </p:tgtEl>
                                        <p:attrNameLst>
                                          <p:attrName>style.visibility</p:attrName>
                                        </p:attrNameLst>
                                      </p:cBhvr>
                                      <p:to>
                                        <p:strVal val="visible"/>
                                      </p:to>
                                    </p:set>
                                    <p:animEffect transition="in" filter="wipe(left)">
                                      <p:cBhvr>
                                        <p:cTn id="17" dur="500"/>
                                        <p:tgtEl>
                                          <p:spTgt spid="1587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8741"/>
                                        </p:tgtEl>
                                        <p:attrNameLst>
                                          <p:attrName>style.visibility</p:attrName>
                                        </p:attrNameLst>
                                      </p:cBhvr>
                                      <p:to>
                                        <p:strVal val="visible"/>
                                      </p:to>
                                    </p:set>
                                    <p:animEffect transition="in" filter="wipe(left)">
                                      <p:cBhvr>
                                        <p:cTn id="22" dur="500"/>
                                        <p:tgtEl>
                                          <p:spTgt spid="158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8" grpId="0"/>
      <p:bldP spid="158739" grpId="0"/>
      <p:bldP spid="158740" grpId="0"/>
      <p:bldP spid="1587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09600" y="1317617"/>
            <a:ext cx="7848600" cy="4551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Font typeface="Wingdings" pitchFamily="2" charset="2"/>
              <a:buNone/>
            </a:pPr>
            <a:r>
              <a:rPr lang="en-US" altLang="en-US" sz="2600" dirty="0">
                <a:solidFill>
                  <a:schemeClr val="tx1"/>
                </a:solidFill>
                <a:latin typeface="Liberation Sans" panose="020B0604020202020204" pitchFamily="34" charset="0"/>
              </a:rPr>
              <a:t>Adjusting Entries</a:t>
            </a:r>
          </a:p>
          <a:p>
            <a:pPr lvl="1">
              <a:lnSpc>
                <a:spcPct val="125000"/>
              </a:lnSpc>
              <a:spcBef>
                <a:spcPts val="12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Ensure </a:t>
            </a:r>
            <a:r>
              <a:rPr lang="en-US" altLang="en-US" sz="2200" b="0" dirty="0">
                <a:solidFill>
                  <a:schemeClr val="tx1"/>
                </a:solidFill>
                <a:latin typeface="Liberation Sans" panose="020B0604020202020204" pitchFamily="34" charset="0"/>
              </a:rPr>
              <a:t>that the </a:t>
            </a:r>
            <a:r>
              <a:rPr lang="en-US" altLang="en-US" sz="2200" dirty="0">
                <a:solidFill>
                  <a:schemeClr val="tx1"/>
                </a:solidFill>
                <a:latin typeface="Liberation Sans" panose="020B0604020202020204" pitchFamily="34" charset="0"/>
              </a:rPr>
              <a:t>revenue recognition</a:t>
            </a:r>
            <a:r>
              <a:rPr lang="en-US" altLang="en-US" sz="2200" b="0" dirty="0">
                <a:solidFill>
                  <a:schemeClr val="tx1"/>
                </a:solidFill>
                <a:latin typeface="Liberation Sans" panose="020B0604020202020204" pitchFamily="34" charset="0"/>
              </a:rPr>
              <a:t> and </a:t>
            </a:r>
            <a:endParaRPr lang="en-US" altLang="en-US" sz="2200" b="0" dirty="0" smtClean="0">
              <a:solidFill>
                <a:schemeClr val="tx1"/>
              </a:solidFill>
              <a:latin typeface="Liberation Sans" panose="020B0604020202020204" pitchFamily="34" charset="0"/>
            </a:endParaRPr>
          </a:p>
          <a:p>
            <a:pPr marL="682625" lvl="1" indent="0">
              <a:lnSpc>
                <a:spcPct val="125000"/>
              </a:lnSpc>
              <a:spcBef>
                <a:spcPts val="0"/>
              </a:spcBef>
              <a:buClr>
                <a:srgbClr val="CC0000"/>
              </a:buClr>
              <a:buSzPct val="80000"/>
              <a:buNone/>
            </a:pPr>
            <a:r>
              <a:rPr lang="en-US" altLang="en-US" sz="2200" dirty="0" smtClean="0">
                <a:solidFill>
                  <a:schemeClr val="tx1"/>
                </a:solidFill>
                <a:latin typeface="Liberation Sans" panose="020B0604020202020204" pitchFamily="34" charset="0"/>
              </a:rPr>
              <a:t>expense </a:t>
            </a:r>
            <a:r>
              <a:rPr lang="en-US" altLang="en-US" sz="2200" dirty="0">
                <a:solidFill>
                  <a:schemeClr val="tx1"/>
                </a:solidFill>
                <a:latin typeface="Liberation Sans" panose="020B0604020202020204" pitchFamily="34" charset="0"/>
              </a:rPr>
              <a:t>recognition</a:t>
            </a:r>
            <a:r>
              <a:rPr lang="en-US" altLang="en-US" sz="2200" b="0" dirty="0">
                <a:solidFill>
                  <a:schemeClr val="tx1"/>
                </a:solidFill>
                <a:latin typeface="Liberation Sans" panose="020B0604020202020204" pitchFamily="34" charset="0"/>
              </a:rPr>
              <a:t> principles are followed.</a:t>
            </a:r>
          </a:p>
          <a:p>
            <a:pPr lvl="1">
              <a:lnSpc>
                <a:spcPct val="125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Necessary because the </a:t>
            </a:r>
            <a:r>
              <a:rPr lang="en-US" altLang="en-US" sz="2200" dirty="0">
                <a:solidFill>
                  <a:schemeClr val="tx1"/>
                </a:solidFill>
                <a:latin typeface="Liberation Sans" panose="020B0604020202020204" pitchFamily="34" charset="0"/>
              </a:rPr>
              <a:t>trial balance may not contain up-to-date</a:t>
            </a:r>
            <a:r>
              <a:rPr lang="en-US" altLang="en-US" sz="2200" b="0" dirty="0">
                <a:solidFill>
                  <a:schemeClr val="tx1"/>
                </a:solidFill>
                <a:latin typeface="Liberation Sans" panose="020B0604020202020204" pitchFamily="34" charset="0"/>
              </a:rPr>
              <a:t> and complete data.</a:t>
            </a:r>
          </a:p>
          <a:p>
            <a:pPr lvl="1">
              <a:lnSpc>
                <a:spcPct val="125000"/>
              </a:lnSpc>
              <a:spcBef>
                <a:spcPts val="12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Required</a:t>
            </a:r>
            <a:r>
              <a:rPr lang="en-US" altLang="en-US" sz="2200" b="0" dirty="0">
                <a:solidFill>
                  <a:schemeClr val="tx1"/>
                </a:solidFill>
                <a:latin typeface="Liberation Sans" panose="020B0604020202020204" pitchFamily="34" charset="0"/>
              </a:rPr>
              <a:t> every time a company prepares financial statements.</a:t>
            </a:r>
          </a:p>
          <a:p>
            <a:pPr lvl="1">
              <a:lnSpc>
                <a:spcPct val="125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Will include </a:t>
            </a:r>
            <a:r>
              <a:rPr lang="en-US" altLang="en-US" sz="2200" dirty="0">
                <a:solidFill>
                  <a:schemeClr val="tx1"/>
                </a:solidFill>
                <a:latin typeface="Liberation Sans" panose="020B0604020202020204" pitchFamily="34" charset="0"/>
              </a:rPr>
              <a:t>one income statement account</a:t>
            </a:r>
            <a:r>
              <a:rPr lang="en-US" altLang="en-US" sz="2200" b="0" dirty="0">
                <a:solidFill>
                  <a:schemeClr val="tx1"/>
                </a:solidFill>
                <a:latin typeface="Liberation Sans" panose="020B0604020202020204" pitchFamily="34" charset="0"/>
              </a:rPr>
              <a:t> and </a:t>
            </a:r>
            <a:r>
              <a:rPr lang="en-US" altLang="en-US" sz="2200" dirty="0">
                <a:solidFill>
                  <a:schemeClr val="tx1"/>
                </a:solidFill>
                <a:latin typeface="Liberation Sans" panose="020B0604020202020204" pitchFamily="34" charset="0"/>
              </a:rPr>
              <a:t>one </a:t>
            </a:r>
            <a:r>
              <a:rPr lang="en-US" altLang="en-US" sz="2200" dirty="0" smtClean="0">
                <a:solidFill>
                  <a:schemeClr val="tx1"/>
                </a:solidFill>
                <a:latin typeface="Liberation Sans" panose="020B0604020202020204" pitchFamily="34" charset="0"/>
              </a:rPr>
              <a:t>statement of financial position account</a:t>
            </a:r>
            <a:r>
              <a:rPr lang="en-US" altLang="en-US" sz="2200" b="0" dirty="0">
                <a:solidFill>
                  <a:schemeClr val="tx1"/>
                </a:solidFill>
                <a:latin typeface="Liberation Sans" panose="020B0604020202020204" pitchFamily="34" charset="0"/>
              </a:rPr>
              <a:t>.</a:t>
            </a:r>
          </a:p>
        </p:txBody>
      </p:sp>
      <p:cxnSp>
        <p:nvCxnSpPr>
          <p:cNvPr id="8" name="Straight Connector 7"/>
          <p:cNvCxnSpPr/>
          <p:nvPr/>
        </p:nvCxnSpPr>
        <p:spPr bwMode="auto">
          <a:xfrm>
            <a:off x="7010400" y="941696"/>
            <a:ext cx="0" cy="14614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Box 8"/>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Basics of Adjusting Entries</a:t>
            </a:r>
            <a:endParaRPr lang="en-US" altLang="en-US" dirty="0">
              <a:solidFill>
                <a:schemeClr val="accent3"/>
              </a:solidFill>
            </a:endParaRPr>
          </a:p>
        </p:txBody>
      </p:sp>
      <p:sp>
        <p:nvSpPr>
          <p:cNvPr id="10" name="TextBox 9"/>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1" name="Rectangle 10"/>
          <p:cNvSpPr/>
          <p:nvPr/>
        </p:nvSpPr>
        <p:spPr>
          <a:xfrm>
            <a:off x="7139622" y="1039504"/>
            <a:ext cx="2004378" cy="1446550"/>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3 </a:t>
            </a:r>
            <a:r>
              <a:rPr lang="en-US" sz="1600" b="1" dirty="0" smtClean="0">
                <a:solidFill>
                  <a:srgbClr val="FF3300"/>
                </a:solidFill>
                <a:latin typeface="Liberation Sans" panose="020B0604020202020204" pitchFamily="34" charset="0"/>
              </a:rPr>
              <a:t> </a:t>
            </a:r>
            <a:r>
              <a:rPr lang="en-US" sz="1600" b="1" dirty="0" smtClean="0">
                <a:solidFill>
                  <a:schemeClr val="tx1"/>
                </a:solidFill>
                <a:latin typeface="Liberation Sans" panose="020B0604020202020204" pitchFamily="34" charset="0"/>
              </a:rPr>
              <a:t>Explain the reasons for adjusting entries.</a:t>
            </a:r>
            <a:endParaRPr lang="en-US" sz="1600" b="1" dirty="0">
              <a:solidFill>
                <a:schemeClr val="tx1"/>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09600" y="1981200"/>
            <a:ext cx="8382000" cy="4419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40" tIns="46038" rIns="182562" bIns="46038"/>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chemeClr val="tx1"/>
              </a:buClr>
              <a:buSzTx/>
              <a:buFont typeface="Wingdings" pitchFamily="2" charset="2"/>
              <a:buNone/>
            </a:pPr>
            <a:r>
              <a:rPr lang="en-US" sz="2100" b="0" dirty="0" smtClean="0">
                <a:solidFill>
                  <a:schemeClr val="tx1"/>
                </a:solidFill>
                <a:latin typeface="Liberation Sans" panose="020B0604020202020204" pitchFamily="34" charset="0"/>
              </a:rPr>
              <a:t>Adjusting </a:t>
            </a:r>
            <a:r>
              <a:rPr lang="en-US" sz="2100" b="0" dirty="0">
                <a:solidFill>
                  <a:schemeClr val="tx1"/>
                </a:solidFill>
                <a:latin typeface="Liberation Sans" panose="020B0604020202020204" pitchFamily="34" charset="0"/>
              </a:rPr>
              <a:t>entries are made to ensure that</a:t>
            </a:r>
            <a:r>
              <a:rPr lang="en-US" sz="2100" b="0" dirty="0" smtClean="0">
                <a:solidFill>
                  <a:schemeClr val="tx1"/>
                </a:solidFill>
                <a:latin typeface="Liberation Sans" panose="020B0604020202020204" pitchFamily="34" charset="0"/>
              </a:rPr>
              <a:t>:</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rPr>
              <a:t>expenses </a:t>
            </a:r>
            <a:r>
              <a:rPr lang="en-US" sz="2100" b="0" dirty="0">
                <a:solidFill>
                  <a:schemeClr val="tx1"/>
                </a:solidFill>
                <a:latin typeface="Liberation Sans" panose="020B0604020202020204" pitchFamily="34" charset="0"/>
              </a:rPr>
              <a:t>are recognized in the period in </a:t>
            </a:r>
            <a:r>
              <a:rPr lang="en-US" sz="2100" b="0" dirty="0" smtClean="0">
                <a:solidFill>
                  <a:schemeClr val="tx1"/>
                </a:solidFill>
                <a:latin typeface="Liberation Sans" panose="020B0604020202020204" pitchFamily="34" charset="0"/>
              </a:rPr>
              <a:t>which they </a:t>
            </a:r>
            <a:r>
              <a:rPr lang="en-US" sz="2100" b="0" dirty="0">
                <a:solidFill>
                  <a:schemeClr val="tx1"/>
                </a:solidFill>
                <a:latin typeface="Liberation Sans" panose="020B0604020202020204" pitchFamily="34" charset="0"/>
              </a:rPr>
              <a:t>are incurred</a:t>
            </a:r>
            <a:r>
              <a:rPr lang="en-US" sz="2100" b="0" dirty="0" smtClean="0">
                <a:solidFill>
                  <a:schemeClr val="tx1"/>
                </a:solidFill>
                <a:latin typeface="Liberation Sans" panose="020B0604020202020204" pitchFamily="34" charset="0"/>
              </a:rPr>
              <a:t>.</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rPr>
              <a:t>revenues </a:t>
            </a:r>
            <a:r>
              <a:rPr lang="en-US" sz="2100" b="0" dirty="0">
                <a:solidFill>
                  <a:schemeClr val="tx1"/>
                </a:solidFill>
                <a:latin typeface="Liberation Sans" panose="020B0604020202020204" pitchFamily="34" charset="0"/>
              </a:rPr>
              <a:t>are recorded in the period in </a:t>
            </a:r>
            <a:r>
              <a:rPr lang="en-US" sz="2100" b="0" dirty="0" smtClean="0">
                <a:solidFill>
                  <a:schemeClr val="tx1"/>
                </a:solidFill>
                <a:latin typeface="Liberation Sans" panose="020B0604020202020204" pitchFamily="34" charset="0"/>
              </a:rPr>
              <a:t>which services </a:t>
            </a:r>
            <a:r>
              <a:rPr lang="en-US" sz="2100" b="0" dirty="0">
                <a:solidFill>
                  <a:schemeClr val="tx1"/>
                </a:solidFill>
                <a:latin typeface="Liberation Sans" panose="020B0604020202020204" pitchFamily="34" charset="0"/>
              </a:rPr>
              <a:t>are performed</a:t>
            </a:r>
            <a:r>
              <a:rPr lang="en-US" sz="2100" b="0" dirty="0" smtClean="0">
                <a:solidFill>
                  <a:schemeClr val="tx1"/>
                </a:solidFill>
                <a:latin typeface="Liberation Sans" panose="020B0604020202020204" pitchFamily="34" charset="0"/>
              </a:rPr>
              <a:t>. </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rPr>
              <a:t>statement </a:t>
            </a:r>
            <a:r>
              <a:rPr lang="en-US" sz="2100" b="0" dirty="0">
                <a:solidFill>
                  <a:schemeClr val="tx1"/>
                </a:solidFill>
                <a:latin typeface="Liberation Sans" panose="020B0604020202020204" pitchFamily="34" charset="0"/>
              </a:rPr>
              <a:t>of </a:t>
            </a:r>
            <a:r>
              <a:rPr lang="en-US" sz="2100" b="0" dirty="0" smtClean="0">
                <a:solidFill>
                  <a:schemeClr val="tx1"/>
                </a:solidFill>
                <a:latin typeface="Liberation Sans" panose="020B0604020202020204" pitchFamily="34" charset="0"/>
              </a:rPr>
              <a:t>financial </a:t>
            </a:r>
            <a:r>
              <a:rPr lang="en-US" sz="2100" b="0" dirty="0">
                <a:solidFill>
                  <a:schemeClr val="tx1"/>
                </a:solidFill>
                <a:latin typeface="Liberation Sans" panose="020B0604020202020204" pitchFamily="34" charset="0"/>
              </a:rPr>
              <a:t>position and income </a:t>
            </a:r>
            <a:r>
              <a:rPr lang="en-US" sz="2100" b="0" dirty="0" smtClean="0">
                <a:solidFill>
                  <a:schemeClr val="tx1"/>
                </a:solidFill>
                <a:latin typeface="Liberation Sans" panose="020B0604020202020204" pitchFamily="34" charset="0"/>
              </a:rPr>
              <a:t>statement accounts </a:t>
            </a:r>
            <a:r>
              <a:rPr lang="en-US" sz="2100" b="0" dirty="0">
                <a:solidFill>
                  <a:schemeClr val="tx1"/>
                </a:solidFill>
                <a:latin typeface="Liberation Sans" panose="020B0604020202020204" pitchFamily="34" charset="0"/>
              </a:rPr>
              <a:t>have correct balances at the </a:t>
            </a:r>
            <a:r>
              <a:rPr lang="en-US" sz="2100" b="0" dirty="0" smtClean="0">
                <a:solidFill>
                  <a:schemeClr val="tx1"/>
                </a:solidFill>
                <a:latin typeface="Liberation Sans" panose="020B0604020202020204" pitchFamily="34" charset="0"/>
              </a:rPr>
              <a:t>end of </a:t>
            </a:r>
            <a:r>
              <a:rPr lang="en-US" sz="2100" b="0" dirty="0">
                <a:solidFill>
                  <a:schemeClr val="tx1"/>
                </a:solidFill>
                <a:latin typeface="Liberation Sans" panose="020B0604020202020204" pitchFamily="34" charset="0"/>
              </a:rPr>
              <a:t>an accounting period</a:t>
            </a:r>
            <a:r>
              <a:rPr lang="en-US" sz="2100" b="0" dirty="0" smtClean="0">
                <a:solidFill>
                  <a:schemeClr val="tx1"/>
                </a:solidFill>
                <a:latin typeface="Liberation Sans" panose="020B0604020202020204" pitchFamily="34" charset="0"/>
              </a:rPr>
              <a:t>. </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rPr>
              <a:t>All </a:t>
            </a:r>
            <a:r>
              <a:rPr lang="en-US" sz="2100" b="0" dirty="0">
                <a:solidFill>
                  <a:schemeClr val="tx1"/>
                </a:solidFill>
                <a:latin typeface="Liberation Sans" panose="020B0604020202020204" pitchFamily="34" charset="0"/>
              </a:rPr>
              <a:t>the responses above are correct.</a:t>
            </a:r>
            <a:endParaRPr lang="en-US" altLang="en-US" sz="2100" b="0" dirty="0">
              <a:solidFill>
                <a:schemeClr val="tx1"/>
              </a:solidFill>
              <a:latin typeface="Liberation Sans" panose="020B0604020202020204" pitchFamily="34" charset="0"/>
            </a:endParaRPr>
          </a:p>
        </p:txBody>
      </p:sp>
      <p:sp>
        <p:nvSpPr>
          <p:cNvPr id="8" name="Rectangle 7"/>
          <p:cNvSpPr>
            <a:spLocks noChangeArrowheads="1"/>
          </p:cNvSpPr>
          <p:nvPr/>
        </p:nvSpPr>
        <p:spPr bwMode="auto">
          <a:xfrm>
            <a:off x="547461"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1"/>
                </a:solidFill>
                <a:latin typeface="Liberation Sans" panose="020B0604020202020204" pitchFamily="34" charset="0"/>
              </a:rPr>
              <a:t>Adjusting Entries</a:t>
            </a:r>
            <a:endParaRPr lang="en-US" altLang="en-US" sz="3200" dirty="0">
              <a:solidFill>
                <a:schemeClr val="tx1"/>
              </a:solidFill>
              <a:latin typeface="Liberation Sans" panose="020B0604020202020204" pitchFamily="34" charset="0"/>
            </a:endParaRPr>
          </a:p>
        </p:txBody>
      </p:sp>
      <p:sp>
        <p:nvSpPr>
          <p:cNvPr id="9"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0" name="Rectangle 4"/>
          <p:cNvSpPr>
            <a:spLocks noChangeArrowheads="1"/>
          </p:cNvSpPr>
          <p:nvPr/>
        </p:nvSpPr>
        <p:spPr bwMode="auto">
          <a:xfrm>
            <a:off x="609600" y="1295400"/>
            <a:ext cx="5334000" cy="584775"/>
          </a:xfrm>
          <a:prstGeom prst="rect">
            <a:avLst/>
          </a:prstGeom>
          <a:noFill/>
          <a:ln w="63500">
            <a:noFill/>
            <a:miter lim="800000"/>
            <a:headEnd/>
            <a:tailEnd/>
          </a:ln>
          <a:effectLst/>
          <a:extLst/>
        </p:spPr>
        <p:txBody>
          <a:bodyPr vert="horz" wrap="square" lIns="90488" tIns="44450" rIns="90488" bIns="44450" numCol="1" anchor="ctr" anchorCtr="0" compatLnSpc="1">
            <a:prstTxWarp prst="textNoShape">
              <a:avLst/>
            </a:prstTxWarp>
          </a:bodyPr>
          <a:lstStyle/>
          <a:p>
            <a:r>
              <a:rPr lang="en-US" altLang="en-US" sz="3000" dirty="0">
                <a:solidFill>
                  <a:srgbClr val="CC0000"/>
                </a:solidFill>
                <a:latin typeface="Liberation Sans" panose="020B0604020202020204" pitchFamily="34" charset="0"/>
              </a:rPr>
              <a:t>Question</a:t>
            </a:r>
          </a:p>
        </p:txBody>
      </p:sp>
      <p:sp>
        <p:nvSpPr>
          <p:cNvPr id="12" name="Notched Right Arrow 11"/>
          <p:cNvSpPr/>
          <p:nvPr/>
        </p:nvSpPr>
        <p:spPr bwMode="auto">
          <a:xfrm>
            <a:off x="270370" y="5423848"/>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3274310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ChangeArrowheads="1"/>
          </p:cNvSpPr>
          <p:nvPr/>
        </p:nvSpPr>
        <p:spPr bwMode="auto">
          <a:xfrm>
            <a:off x="609600" y="5410200"/>
            <a:ext cx="2514600" cy="457200"/>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3-2</a:t>
            </a:r>
          </a:p>
          <a:p>
            <a:pPr>
              <a:spcBef>
                <a:spcPct val="0"/>
              </a:spcBef>
              <a:buClrTx/>
              <a:buSzTx/>
              <a:buFontTx/>
              <a:buNone/>
            </a:pPr>
            <a:r>
              <a:rPr lang="en-US" altLang="en-US" sz="1200" b="0" dirty="0">
                <a:solidFill>
                  <a:schemeClr val="tx1"/>
                </a:solidFill>
                <a:latin typeface="Liberation Sans" panose="020B0604020202020204" pitchFamily="34" charset="0"/>
              </a:rPr>
              <a:t>Categories of adjusting entries</a:t>
            </a:r>
            <a:endParaRPr lang="en-US" altLang="en-US" sz="1200" b="0" dirty="0">
              <a:solidFill>
                <a:srgbClr val="B00000"/>
              </a:solidFill>
              <a:latin typeface="Liberation Sans" panose="020B0604020202020204" pitchFamily="34" charset="0"/>
            </a:endParaRPr>
          </a:p>
        </p:txBody>
      </p:sp>
      <p:sp>
        <p:nvSpPr>
          <p:cNvPr id="20486" name="Rectangle 15"/>
          <p:cNvSpPr>
            <a:spLocks noChangeArrowheads="1"/>
          </p:cNvSpPr>
          <p:nvPr/>
        </p:nvSpPr>
        <p:spPr bwMode="auto">
          <a:xfrm>
            <a:off x="457200" y="1600200"/>
            <a:ext cx="8305800" cy="3810000"/>
          </a:xfrm>
          <a:prstGeom prst="rect">
            <a:avLst/>
          </a:prstGeom>
          <a:noFill/>
          <a:ln w="19050" cap="sq">
            <a:noFill/>
            <a:miter lim="800000"/>
            <a:headEnd type="none" w="sm" len="sm"/>
            <a:tailEnd type="none" w="sm" len="sm"/>
          </a:ln>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311301" name="Rectangle 5"/>
          <p:cNvSpPr>
            <a:spLocks noChangeArrowheads="1"/>
          </p:cNvSpPr>
          <p:nvPr/>
        </p:nvSpPr>
        <p:spPr bwMode="auto">
          <a:xfrm>
            <a:off x="609600" y="2286000"/>
            <a:ext cx="3810000" cy="1600200"/>
          </a:xfrm>
          <a:prstGeom prst="rect">
            <a:avLst/>
          </a:prstGeom>
          <a:noFill/>
          <a:ln w="28575" cap="sq">
            <a:noFill/>
            <a:miter lim="800000"/>
            <a:headEnd type="none" w="sm" len="sm"/>
            <a:tailEnd type="none" w="sm" len="sm"/>
          </a:ln>
          <a:effectLst/>
        </p:spPr>
        <p:txBody>
          <a:bodyPr tIns="137160"/>
          <a:lstStyle/>
          <a:p>
            <a:pPr marL="346075" indent="-346075">
              <a:lnSpc>
                <a:spcPct val="115000"/>
              </a:lnSpc>
              <a:defRPr/>
            </a:pPr>
            <a:r>
              <a:rPr lang="en-US" sz="2000" dirty="0">
                <a:solidFill>
                  <a:schemeClr val="tx1"/>
                </a:solidFill>
                <a:latin typeface="Liberation Sans" panose="020B0604020202020204" pitchFamily="34" charset="0"/>
              </a:rPr>
              <a:t>1.</a:t>
            </a:r>
            <a:r>
              <a:rPr lang="en-US" sz="2000" dirty="0">
                <a:solidFill>
                  <a:schemeClr val="accent2"/>
                </a:solidFill>
                <a:effectLst>
                  <a:outerShdw blurRad="38100" dist="38100" dir="2700000" algn="tl">
                    <a:srgbClr val="C0C0C0"/>
                  </a:outerShdw>
                </a:effectLst>
                <a:latin typeface="Liberation Sans" panose="020B0604020202020204" pitchFamily="34" charset="0"/>
              </a:rPr>
              <a:t>	</a:t>
            </a:r>
            <a:r>
              <a:rPr lang="en-US" sz="2000" dirty="0">
                <a:solidFill>
                  <a:srgbClr val="CC0000"/>
                </a:solidFill>
                <a:latin typeface="Liberation Sans" panose="020B0604020202020204" pitchFamily="34" charset="0"/>
              </a:rPr>
              <a:t>Prepaid Expenses.</a:t>
            </a:r>
            <a:r>
              <a:rPr lang="en-US" sz="2000" dirty="0">
                <a:solidFill>
                  <a:srgbClr val="CC0000"/>
                </a:solidFill>
                <a:effectLst>
                  <a:outerShdw blurRad="38100" dist="38100" dir="2700000" algn="tl">
                    <a:srgbClr val="C0C0C0"/>
                  </a:outerShdw>
                </a:effectLst>
                <a:latin typeface="Liberation Sans" panose="020B0604020202020204" pitchFamily="34" charset="0"/>
              </a:rPr>
              <a:t> </a:t>
            </a:r>
            <a:r>
              <a:rPr lang="en-US" sz="2000" b="0" dirty="0">
                <a:solidFill>
                  <a:schemeClr val="tx1"/>
                </a:solidFill>
                <a:latin typeface="Liberation Sans" panose="020B0604020202020204" pitchFamily="34" charset="0"/>
              </a:rPr>
              <a:t>Expenses paid in cash before they are used or consumed.</a:t>
            </a:r>
          </a:p>
        </p:txBody>
      </p:sp>
      <p:sp>
        <p:nvSpPr>
          <p:cNvPr id="20488" name="Rectangle 7"/>
          <p:cNvSpPr>
            <a:spLocks noChangeArrowheads="1"/>
          </p:cNvSpPr>
          <p:nvPr/>
        </p:nvSpPr>
        <p:spPr bwMode="auto">
          <a:xfrm>
            <a:off x="609600" y="1676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Deferrals</a:t>
            </a:r>
          </a:p>
        </p:txBody>
      </p:sp>
      <p:sp>
        <p:nvSpPr>
          <p:cNvPr id="20489" name="Rectangle 8"/>
          <p:cNvSpPr>
            <a:spLocks noChangeArrowheads="1"/>
          </p:cNvSpPr>
          <p:nvPr/>
        </p:nvSpPr>
        <p:spPr bwMode="auto">
          <a:xfrm>
            <a:off x="4800600" y="22860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6075" indent="-346075">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buClrTx/>
              <a:buSzTx/>
              <a:buFontTx/>
              <a:buNone/>
            </a:pPr>
            <a:r>
              <a:rPr lang="en-US" altLang="en-US" sz="2000" dirty="0">
                <a:solidFill>
                  <a:schemeClr val="tx1"/>
                </a:solidFill>
                <a:latin typeface="Liberation Sans" panose="020B0604020202020204" pitchFamily="34" charset="0"/>
              </a:rPr>
              <a:t>1. </a:t>
            </a:r>
            <a:r>
              <a:rPr lang="en-US" altLang="en-US" sz="2000" b="0" dirty="0">
                <a:solidFill>
                  <a:schemeClr val="tx1"/>
                </a:solidFill>
                <a:latin typeface="Liberation Sans" panose="020B0604020202020204" pitchFamily="34" charset="0"/>
              </a:rPr>
              <a:t>	</a:t>
            </a:r>
            <a:r>
              <a:rPr lang="en-US" altLang="en-US" sz="2000" dirty="0">
                <a:solidFill>
                  <a:srgbClr val="CC0000"/>
                </a:solidFill>
                <a:latin typeface="Liberation Sans" panose="020B0604020202020204" pitchFamily="34" charset="0"/>
              </a:rPr>
              <a:t>Accrued Revenues.</a:t>
            </a:r>
            <a:r>
              <a:rPr lang="en-US" altLang="en-US" sz="2000" b="0" dirty="0">
                <a:solidFill>
                  <a:srgbClr val="CC0000"/>
                </a:solidFill>
                <a:latin typeface="Liberation Sans" panose="020B0604020202020204" pitchFamily="34" charset="0"/>
              </a:rPr>
              <a:t> </a:t>
            </a:r>
            <a:r>
              <a:rPr lang="en-US" altLang="en-US" sz="2000" b="0" dirty="0">
                <a:solidFill>
                  <a:schemeClr val="tx1"/>
                </a:solidFill>
                <a:latin typeface="Liberation Sans" panose="020B0604020202020204" pitchFamily="34" charset="0"/>
              </a:rPr>
              <a:t>Revenues for services performed but not yet received in cash or recorded. </a:t>
            </a:r>
          </a:p>
        </p:txBody>
      </p:sp>
      <p:sp>
        <p:nvSpPr>
          <p:cNvPr id="20490" name="Rectangle 10"/>
          <p:cNvSpPr>
            <a:spLocks noChangeArrowheads="1"/>
          </p:cNvSpPr>
          <p:nvPr/>
        </p:nvSpPr>
        <p:spPr bwMode="auto">
          <a:xfrm>
            <a:off x="4800600" y="38862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6075" indent="-346075">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buClrTx/>
              <a:buSzTx/>
              <a:buFontTx/>
              <a:buNone/>
            </a:pPr>
            <a:r>
              <a:rPr lang="en-US" altLang="en-US" sz="2000" dirty="0">
                <a:solidFill>
                  <a:schemeClr val="tx1"/>
                </a:solidFill>
                <a:latin typeface="Liberation Sans" panose="020B0604020202020204" pitchFamily="34" charset="0"/>
              </a:rPr>
              <a:t>2. </a:t>
            </a:r>
            <a:r>
              <a:rPr lang="en-US" altLang="en-US" sz="2000" b="0" dirty="0">
                <a:solidFill>
                  <a:schemeClr val="tx1"/>
                </a:solidFill>
                <a:latin typeface="Liberation Sans" panose="020B0604020202020204" pitchFamily="34" charset="0"/>
              </a:rPr>
              <a:t>	</a:t>
            </a:r>
            <a:r>
              <a:rPr lang="en-US" altLang="en-US" sz="2000" dirty="0">
                <a:solidFill>
                  <a:srgbClr val="CC0000"/>
                </a:solidFill>
                <a:latin typeface="Liberation Sans" panose="020B0604020202020204" pitchFamily="34" charset="0"/>
              </a:rPr>
              <a:t>Accrued Expenses.</a:t>
            </a:r>
            <a:r>
              <a:rPr lang="en-US" altLang="en-US" sz="2000" b="0" dirty="0">
                <a:solidFill>
                  <a:srgbClr val="CC0000"/>
                </a:solidFill>
                <a:latin typeface="Liberation Sans" panose="020B0604020202020204" pitchFamily="34" charset="0"/>
              </a:rPr>
              <a:t>  </a:t>
            </a:r>
            <a:r>
              <a:rPr lang="en-US" altLang="en-US" sz="2000" b="0" dirty="0">
                <a:solidFill>
                  <a:schemeClr val="tx1"/>
                </a:solidFill>
                <a:latin typeface="Liberation Sans" panose="020B0604020202020204" pitchFamily="34" charset="0"/>
              </a:rPr>
              <a:t>Expenses incurred but not yet paid in cash or recorded.</a:t>
            </a:r>
          </a:p>
        </p:txBody>
      </p:sp>
      <p:sp>
        <p:nvSpPr>
          <p:cNvPr id="20491" name="Rectangle 11"/>
          <p:cNvSpPr>
            <a:spLocks noChangeArrowheads="1"/>
          </p:cNvSpPr>
          <p:nvPr/>
        </p:nvSpPr>
        <p:spPr bwMode="auto">
          <a:xfrm>
            <a:off x="609600" y="38862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buClrTx/>
              <a:buSzTx/>
              <a:buFontTx/>
              <a:buNone/>
            </a:pPr>
            <a:r>
              <a:rPr lang="en-US" altLang="en-US" sz="2000" dirty="0">
                <a:solidFill>
                  <a:schemeClr val="tx1"/>
                </a:solidFill>
                <a:latin typeface="Liberation Sans" panose="020B0604020202020204" pitchFamily="34" charset="0"/>
              </a:rPr>
              <a:t>2.</a:t>
            </a:r>
            <a:r>
              <a:rPr lang="en-US" altLang="en-US" sz="2000" dirty="0">
                <a:solidFill>
                  <a:srgbClr val="990000"/>
                </a:solidFill>
                <a:latin typeface="Liberation Sans" panose="020B0604020202020204" pitchFamily="34" charset="0"/>
              </a:rPr>
              <a:t>  </a:t>
            </a:r>
            <a:r>
              <a:rPr lang="en-US" altLang="en-US" sz="2000" dirty="0">
                <a:solidFill>
                  <a:srgbClr val="CC0000"/>
                </a:solidFill>
                <a:latin typeface="Liberation Sans" panose="020B0604020202020204" pitchFamily="34" charset="0"/>
              </a:rPr>
              <a:t>Unearned Revenues.</a:t>
            </a:r>
            <a:r>
              <a:rPr lang="en-US" altLang="en-US" sz="2000" b="0" dirty="0">
                <a:solidFill>
                  <a:srgbClr val="CC0000"/>
                </a:solidFill>
                <a:latin typeface="Liberation Sans" panose="020B0604020202020204" pitchFamily="34" charset="0"/>
              </a:rPr>
              <a:t>  </a:t>
            </a:r>
          </a:p>
          <a:p>
            <a:pPr>
              <a:lnSpc>
                <a:spcPct val="115000"/>
              </a:lnSpc>
              <a:spcBef>
                <a:spcPct val="0"/>
              </a:spcBef>
              <a:buClrTx/>
              <a:buSzTx/>
              <a:buFontTx/>
              <a:buNone/>
            </a:pPr>
            <a:r>
              <a:rPr lang="en-US" altLang="en-US" sz="2000" b="0" dirty="0">
                <a:solidFill>
                  <a:schemeClr val="tx1"/>
                </a:solidFill>
                <a:latin typeface="Liberation Sans" panose="020B0604020202020204" pitchFamily="34" charset="0"/>
              </a:rPr>
              <a:t>	Cash received before services are performed.</a:t>
            </a:r>
          </a:p>
        </p:txBody>
      </p:sp>
      <p:sp>
        <p:nvSpPr>
          <p:cNvPr id="20492" name="Rectangle 12"/>
          <p:cNvSpPr>
            <a:spLocks noChangeArrowheads="1"/>
          </p:cNvSpPr>
          <p:nvPr/>
        </p:nvSpPr>
        <p:spPr bwMode="auto">
          <a:xfrm>
            <a:off x="4800600" y="1676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Accruals</a:t>
            </a:r>
          </a:p>
        </p:txBody>
      </p:sp>
      <p:sp>
        <p:nvSpPr>
          <p:cNvPr id="17431" name="Line 14"/>
          <p:cNvSpPr>
            <a:spLocks noChangeShapeType="1"/>
          </p:cNvSpPr>
          <p:nvPr/>
        </p:nvSpPr>
        <p:spPr bwMode="auto">
          <a:xfrm>
            <a:off x="685800" y="2209800"/>
            <a:ext cx="7848600"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Types of Adjusting </a:t>
            </a:r>
            <a:r>
              <a:rPr lang="en-US" altLang="en-US" sz="3200" dirty="0">
                <a:solidFill>
                  <a:srgbClr val="CC0000"/>
                </a:solidFill>
                <a:latin typeface="Liberation Sans" panose="020B0604020202020204" pitchFamily="34" charset="0"/>
              </a:rPr>
              <a:t>Entries</a:t>
            </a:r>
          </a:p>
        </p:txBody>
      </p:sp>
      <p:sp>
        <p:nvSpPr>
          <p:cNvPr id="16" name="Line 9"/>
          <p:cNvSpPr>
            <a:spLocks noChangeShapeType="1"/>
          </p:cNvSpPr>
          <p:nvPr/>
        </p:nvSpPr>
        <p:spPr bwMode="auto">
          <a:xfrm>
            <a:off x="304800" y="990600"/>
            <a:ext cx="64008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cxnSp>
        <p:nvCxnSpPr>
          <p:cNvPr id="17" name="Straight Connector 16"/>
          <p:cNvCxnSpPr/>
          <p:nvPr/>
        </p:nvCxnSpPr>
        <p:spPr bwMode="auto">
          <a:xfrm>
            <a:off x="6858000" y="443552"/>
            <a:ext cx="0" cy="123444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8" name="Rectangle 17"/>
          <p:cNvSpPr/>
          <p:nvPr/>
        </p:nvSpPr>
        <p:spPr>
          <a:xfrm>
            <a:off x="6911022" y="326408"/>
            <a:ext cx="2004378" cy="1446550"/>
          </a:xfrm>
          <a:prstGeom prst="rect">
            <a:avLst/>
          </a:prstGeom>
          <a:solidFill>
            <a:schemeClr val="accent3"/>
          </a:solidFill>
        </p:spPr>
        <p:txBody>
          <a:bodyPr wrap="square">
            <a:spAutoFit/>
          </a:bodyPr>
          <a:lstStyle/>
          <a:p>
            <a:pPr algn="l"/>
            <a:r>
              <a:rPr lang="en-US" sz="2000" b="1" dirty="0" smtClean="0">
                <a:solidFill>
                  <a:srgbClr val="FF3300"/>
                </a:solidFill>
                <a:latin typeface="Liberation Sans" panose="020B0604020202020204" pitchFamily="34" charset="0"/>
              </a:rPr>
              <a:t>Learning Objective 4 </a:t>
            </a:r>
            <a:r>
              <a:rPr lang="en-US" sz="1600" b="1" dirty="0" smtClean="0">
                <a:solidFill>
                  <a:srgbClr val="FF3300"/>
                </a:solidFill>
                <a:latin typeface="Liberation Sans" panose="020B0604020202020204" pitchFamily="34" charset="0"/>
              </a:rPr>
              <a:t> </a:t>
            </a:r>
            <a:r>
              <a:rPr lang="en-US" sz="1600" dirty="0">
                <a:solidFill>
                  <a:schemeClr val="tx1"/>
                </a:solidFill>
                <a:latin typeface="Liberation Sans" panose="020B0604020202020204" pitchFamily="34" charset="0"/>
              </a:rPr>
              <a:t>Identify the major types of </a:t>
            </a:r>
            <a:r>
              <a:rPr lang="en-US" sz="1600" b="1" dirty="0" smtClean="0">
                <a:solidFill>
                  <a:schemeClr val="tx1"/>
                </a:solidFill>
                <a:latin typeface="Liberation Sans" panose="020B0604020202020204" pitchFamily="34" charset="0"/>
              </a:rPr>
              <a:t>adjusting entries.</a:t>
            </a:r>
            <a:endParaRPr lang="en-US" sz="1600" b="1" dirty="0">
              <a:solidFill>
                <a:schemeClr val="tx1"/>
              </a:solidFill>
              <a:latin typeface="Liberation Sans" panose="020B0604020202020204" pitchFamily="34" charset="0"/>
            </a:endParaRPr>
          </a:p>
        </p:txBody>
      </p:sp>
      <p:sp>
        <p:nvSpPr>
          <p:cNvPr id="1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96" y="381000"/>
            <a:ext cx="8311056" cy="509251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506" name="Text Box 7"/>
          <p:cNvSpPr txBox="1">
            <a:spLocks noChangeArrowheads="1"/>
          </p:cNvSpPr>
          <p:nvPr/>
        </p:nvSpPr>
        <p:spPr bwMode="auto">
          <a:xfrm>
            <a:off x="1828800" y="5587060"/>
            <a:ext cx="6738152" cy="7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3000"/>
              </a:lnSpc>
              <a:spcBef>
                <a:spcPct val="50000"/>
              </a:spcBef>
              <a:buClrTx/>
              <a:buSzTx/>
              <a:buFontTx/>
              <a:buNone/>
            </a:pPr>
            <a:r>
              <a:rPr lang="en-US" altLang="en-US" sz="2000" b="0" dirty="0" smtClean="0">
                <a:solidFill>
                  <a:schemeClr val="tx1"/>
                </a:solidFill>
                <a:latin typeface="Liberation Sans" panose="020B0604020202020204" pitchFamily="34" charset="0"/>
              </a:rPr>
              <a:t>Each </a:t>
            </a:r>
            <a:r>
              <a:rPr lang="en-US" altLang="en-US" sz="2000" b="0" dirty="0">
                <a:solidFill>
                  <a:schemeClr val="tx1"/>
                </a:solidFill>
                <a:latin typeface="Liberation Sans" panose="020B0604020202020204" pitchFamily="34" charset="0"/>
              </a:rPr>
              <a:t>account is analyzed to determine whether it is complete and up-to-date for financial statement purposes.</a:t>
            </a:r>
            <a:endParaRPr lang="en-US" altLang="en-US" sz="2000" b="0" dirty="0">
              <a:solidFill>
                <a:schemeClr val="tx1"/>
              </a:solidFill>
              <a:latin typeface="Liberation Sans" panose="020B0604020202020204" pitchFamily="34" charset="0"/>
              <a:cs typeface="Arial" charset="0"/>
            </a:endParaRPr>
          </a:p>
        </p:txBody>
      </p:sp>
      <p:sp>
        <p:nvSpPr>
          <p:cNvPr id="9" name="Rectangle 7"/>
          <p:cNvSpPr>
            <a:spLocks noChangeArrowheads="1"/>
          </p:cNvSpPr>
          <p:nvPr/>
        </p:nvSpPr>
        <p:spPr bwMode="auto">
          <a:xfrm>
            <a:off x="318448" y="5535304"/>
            <a:ext cx="1524000" cy="461665"/>
          </a:xfrm>
          <a:prstGeom prst="rect">
            <a:avLst/>
          </a:prstGeom>
          <a:solidFill>
            <a:schemeClr val="bg1"/>
          </a:solidFill>
          <a:ln>
            <a:noFill/>
          </a:ln>
          <a:effectLst/>
          <a:extLs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dirty="0">
                <a:solidFill>
                  <a:schemeClr val="tx1"/>
                </a:solidFill>
                <a:latin typeface="Liberation Sans" panose="020B0604020202020204" pitchFamily="34" charset="0"/>
              </a:rPr>
              <a:t>Illustration </a:t>
            </a:r>
            <a:r>
              <a:rPr lang="en-US" altLang="en-US" sz="1200" b="1" dirty="0" smtClean="0">
                <a:solidFill>
                  <a:schemeClr val="tx1"/>
                </a:solidFill>
                <a:latin typeface="Liberation Sans" panose="020B0604020202020204" pitchFamily="34" charset="0"/>
              </a:rPr>
              <a:t>3-3</a:t>
            </a:r>
          </a:p>
          <a:p>
            <a:r>
              <a:rPr lang="en-US" altLang="en-US" sz="1200" b="0" dirty="0" smtClean="0">
                <a:solidFill>
                  <a:schemeClr val="tx1"/>
                </a:solidFill>
                <a:latin typeface="Liberation Sans" panose="020B0604020202020204" pitchFamily="34" charset="0"/>
              </a:rPr>
              <a:t>Trial balance</a:t>
            </a:r>
            <a:endParaRPr lang="en-US" altLang="en-US" sz="1200" b="0" dirty="0">
              <a:solidFill>
                <a:schemeClr val="tx1"/>
              </a:solidFill>
              <a:latin typeface="Liberation Sans" panose="020B0604020202020204" pitchFamily="34" charset="0"/>
            </a:endParaRPr>
          </a:p>
        </p:txBody>
      </p:sp>
      <p:sp>
        <p:nvSpPr>
          <p:cNvPr id="10"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1295400"/>
            <a:ext cx="61722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Tx/>
              <a:buSzPct val="80000"/>
              <a:buFontTx/>
              <a:buNone/>
            </a:pPr>
            <a:r>
              <a:rPr lang="en-US" altLang="en-US" sz="2300" dirty="0">
                <a:solidFill>
                  <a:schemeClr val="tx1"/>
                </a:solidFill>
                <a:latin typeface="Liberation Sans" panose="020B0604020202020204" pitchFamily="34" charset="0"/>
              </a:rPr>
              <a:t>Deferrals </a:t>
            </a:r>
            <a:r>
              <a:rPr lang="en-US" altLang="en-US" sz="2300" b="0" dirty="0">
                <a:solidFill>
                  <a:schemeClr val="tx1"/>
                </a:solidFill>
                <a:latin typeface="Liberation Sans" panose="020B0604020202020204" pitchFamily="34" charset="0"/>
              </a:rPr>
              <a:t>are </a:t>
            </a:r>
            <a:r>
              <a:rPr lang="en-US" altLang="en-US" sz="2300" dirty="0">
                <a:solidFill>
                  <a:schemeClr val="tx1"/>
                </a:solidFill>
                <a:latin typeface="Liberation Sans" panose="020B0604020202020204" pitchFamily="34" charset="0"/>
              </a:rPr>
              <a:t>expenses or revenues</a:t>
            </a:r>
            <a:r>
              <a:rPr lang="en-US" altLang="en-US" sz="2300" b="0" dirty="0">
                <a:solidFill>
                  <a:schemeClr val="tx1"/>
                </a:solidFill>
                <a:latin typeface="Liberation Sans" panose="020B0604020202020204" pitchFamily="34" charset="0"/>
              </a:rPr>
              <a:t> </a:t>
            </a:r>
            <a:r>
              <a:rPr lang="en-US" altLang="en-US" sz="2300" b="0" dirty="0" smtClean="0">
                <a:solidFill>
                  <a:schemeClr val="tx1"/>
                </a:solidFill>
                <a:latin typeface="Liberation Sans" panose="020B0604020202020204" pitchFamily="34" charset="0"/>
              </a:rPr>
              <a:t>that are </a:t>
            </a:r>
            <a:r>
              <a:rPr lang="en-US" altLang="en-US" sz="2300" b="0" dirty="0">
                <a:solidFill>
                  <a:schemeClr val="tx1"/>
                </a:solidFill>
                <a:latin typeface="Liberation Sans" panose="020B0604020202020204" pitchFamily="34" charset="0"/>
              </a:rPr>
              <a:t>recognized at a date later than the point when cash was originally exchanged.  There are </a:t>
            </a:r>
            <a:r>
              <a:rPr lang="en-US" altLang="en-US" sz="2300" dirty="0">
                <a:solidFill>
                  <a:schemeClr val="tx1"/>
                </a:solidFill>
                <a:latin typeface="Liberation Sans" panose="020B0604020202020204" pitchFamily="34" charset="0"/>
              </a:rPr>
              <a:t>two types</a:t>
            </a:r>
            <a:r>
              <a:rPr lang="en-US" altLang="en-US" sz="2300" b="0" dirty="0">
                <a:solidFill>
                  <a:schemeClr val="tx1"/>
                </a:solidFill>
                <a:latin typeface="Liberation Sans" panose="020B0604020202020204" pitchFamily="34" charset="0"/>
              </a:rPr>
              <a:t>:</a:t>
            </a:r>
          </a:p>
          <a:p>
            <a:pPr lvl="1">
              <a:lnSpc>
                <a:spcPct val="125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Prepaid expenses and</a:t>
            </a:r>
            <a:r>
              <a:rPr lang="en-US" altLang="en-US" sz="2200" i="1" dirty="0">
                <a:solidFill>
                  <a:srgbClr val="CC0000"/>
                </a:solidFill>
                <a:latin typeface="Liberation Sans" panose="020B0604020202020204" pitchFamily="34" charset="0"/>
              </a:rPr>
              <a:t> </a:t>
            </a:r>
          </a:p>
          <a:p>
            <a:pPr lvl="1">
              <a:lnSpc>
                <a:spcPct val="125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Unearned revenues.</a:t>
            </a:r>
          </a:p>
        </p:txBody>
      </p:sp>
      <p:sp>
        <p:nvSpPr>
          <p:cNvPr id="8"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Adjusting Entries for Deferrals</a:t>
            </a:r>
            <a:endParaRPr lang="en-US" altLang="en-US" sz="3200" dirty="0">
              <a:solidFill>
                <a:srgbClr val="CC0000"/>
              </a:solidFill>
              <a:latin typeface="Liberation Sans" panose="020B0604020202020204" pitchFamily="34" charset="0"/>
            </a:endParaRPr>
          </a:p>
        </p:txBody>
      </p:sp>
      <p:cxnSp>
        <p:nvCxnSpPr>
          <p:cNvPr id="13" name="Straight Connector 12"/>
          <p:cNvCxnSpPr/>
          <p:nvPr/>
        </p:nvCxnSpPr>
        <p:spPr bwMode="auto">
          <a:xfrm>
            <a:off x="6934200" y="1185194"/>
            <a:ext cx="0" cy="123444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4" name="Rectangle 13"/>
          <p:cNvSpPr/>
          <p:nvPr/>
        </p:nvSpPr>
        <p:spPr>
          <a:xfrm>
            <a:off x="6987222" y="1068050"/>
            <a:ext cx="2004378" cy="1446550"/>
          </a:xfrm>
          <a:prstGeom prst="rect">
            <a:avLst/>
          </a:prstGeom>
          <a:solidFill>
            <a:schemeClr val="accent3"/>
          </a:solidFill>
        </p:spPr>
        <p:txBody>
          <a:bodyPr wrap="square">
            <a:spAutoFit/>
          </a:bodyPr>
          <a:lstStyle/>
          <a:p>
            <a:pPr algn="l"/>
            <a:r>
              <a:rPr lang="en-US" sz="2000" b="1" dirty="0" smtClean="0">
                <a:solidFill>
                  <a:srgbClr val="FF3300"/>
                </a:solidFill>
                <a:latin typeface="Liberation Sans" panose="020B0604020202020204" pitchFamily="34" charset="0"/>
              </a:rPr>
              <a:t>Learning Objective 5 </a:t>
            </a:r>
            <a:r>
              <a:rPr lang="en-US" sz="1600" b="1" dirty="0" smtClean="0">
                <a:solidFill>
                  <a:srgbClr val="FF3300"/>
                </a:solidFill>
                <a:latin typeface="Liberation Sans" panose="020B0604020202020204" pitchFamily="34" charset="0"/>
              </a:rPr>
              <a:t> </a:t>
            </a:r>
            <a:r>
              <a:rPr lang="en-US" sz="1600" dirty="0" smtClean="0">
                <a:solidFill>
                  <a:schemeClr val="tx1"/>
                </a:solidFill>
                <a:latin typeface="Liberation Sans" panose="020B0604020202020204" pitchFamily="34" charset="0"/>
              </a:rPr>
              <a:t>Prepare adjusting entries for deferrals.</a:t>
            </a:r>
            <a:endParaRPr lang="en-US" sz="1600" b="1" dirty="0">
              <a:solidFill>
                <a:schemeClr val="tx1"/>
              </a:solidFill>
              <a:latin typeface="Liberation Sans" panose="020B0604020202020204" pitchFamily="34" charset="0"/>
            </a:endParaRPr>
          </a:p>
        </p:txBody>
      </p:sp>
      <p:sp>
        <p:nvSpPr>
          <p:cNvPr id="15"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dirty="0" smtClean="0">
                <a:solidFill>
                  <a:srgbClr val="5F5F5F"/>
                </a:solidFill>
                <a:latin typeface="Liberation Sans" panose="020B0604020202020204" pitchFamily="34" charset="0"/>
              </a:rPr>
              <a:t>PREVIEW OF </a:t>
            </a:r>
            <a:r>
              <a:rPr lang="en-US" altLang="en-US" sz="4000" dirty="0" smtClean="0">
                <a:solidFill>
                  <a:srgbClr val="CC0000"/>
                </a:solidFill>
                <a:latin typeface="Liberation Sans" panose="020B0604020202020204" pitchFamily="34" charset="0"/>
              </a:rPr>
              <a:t>CHAPTER 3</a:t>
            </a:r>
            <a:endParaRPr lang="en-US" altLang="en-US" sz="240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dirty="0" smtClean="0">
                <a:solidFill>
                  <a:schemeClr val="tx1"/>
                </a:solidFill>
                <a:latin typeface="Liberation Sans" panose="020B0604020202020204" pitchFamily="34" charset="0"/>
              </a:rPr>
              <a:t>IFRS 3rd </a:t>
            </a:r>
            <a:r>
              <a:rPr lang="en-US" altLang="en-US" sz="190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Kimmel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Kieso</a:t>
            </a:r>
            <a:r>
              <a:rPr lang="en-US" altLang="en-US" sz="1700" dirty="0">
                <a:solidFill>
                  <a:schemeClr val="tx1"/>
                </a:solidFill>
                <a:latin typeface="Liberation Sans" panose="020B0604020202020204" pitchFamily="34" charset="0"/>
              </a:rPr>
              <a:t> </a:t>
            </a:r>
          </a:p>
        </p:txBody>
      </p:sp>
      <p:pic>
        <p:nvPicPr>
          <p:cNvPr id="315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75508"/>
            <a:ext cx="8721725" cy="222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76533877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533400" y="1295400"/>
            <a:ext cx="8077200" cy="914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10000"/>
              </a:lnSpc>
              <a:buClr>
                <a:srgbClr val="006666"/>
              </a:buClr>
              <a:buSzTx/>
              <a:buFont typeface="Monotype Sorts" pitchFamily="2" charset="2"/>
              <a:buNone/>
            </a:pPr>
            <a:r>
              <a:rPr lang="en-US" altLang="en-US" sz="2200" b="0" dirty="0" smtClean="0">
                <a:effectLst/>
                <a:latin typeface="Liberation Sans" panose="020B0604020202020204" pitchFamily="34" charset="0"/>
              </a:rPr>
              <a:t>Payments of expenses that will benefit more than one accounting period.</a:t>
            </a:r>
          </a:p>
        </p:txBody>
      </p:sp>
      <p:sp>
        <p:nvSpPr>
          <p:cNvPr id="24579" name="Rectangle 6"/>
          <p:cNvSpPr>
            <a:spLocks noChangeArrowheads="1"/>
          </p:cNvSpPr>
          <p:nvPr/>
        </p:nvSpPr>
        <p:spPr bwMode="auto">
          <a:xfrm>
            <a:off x="762000" y="3875088"/>
            <a:ext cx="24384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5715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insurance</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supplies</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advertising</a:t>
            </a:r>
          </a:p>
        </p:txBody>
      </p:sp>
      <p:sp>
        <p:nvSpPr>
          <p:cNvPr id="24583" name="Rectangle 12"/>
          <p:cNvSpPr>
            <a:spLocks noChangeArrowheads="1"/>
          </p:cNvSpPr>
          <p:nvPr/>
        </p:nvSpPr>
        <p:spPr bwMode="auto">
          <a:xfrm>
            <a:off x="3352800" y="3854450"/>
            <a:ext cx="472440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5715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rent</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buildings and equipment</a:t>
            </a:r>
          </a:p>
        </p:txBody>
      </p:sp>
      <p:sp>
        <p:nvSpPr>
          <p:cNvPr id="24584" name="Rectangle 13"/>
          <p:cNvSpPr>
            <a:spLocks noChangeArrowheads="1"/>
          </p:cNvSpPr>
          <p:nvPr/>
        </p:nvSpPr>
        <p:spPr bwMode="auto">
          <a:xfrm>
            <a:off x="609600" y="3352800"/>
            <a:ext cx="6324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spcAft>
                <a:spcPct val="20000"/>
              </a:spcAft>
              <a:buClrTx/>
              <a:buSzPct val="80000"/>
              <a:buFontTx/>
              <a:buNone/>
            </a:pPr>
            <a:r>
              <a:rPr lang="en-US" altLang="en-US" sz="2200" b="0" dirty="0">
                <a:latin typeface="Liberation Sans" panose="020B0604020202020204" pitchFamily="34" charset="0"/>
              </a:rPr>
              <a:t>Prepayments often occur in regard to:</a:t>
            </a:r>
          </a:p>
        </p:txBody>
      </p:sp>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PREPAID EXPENSES</a:t>
            </a:r>
            <a:endParaRPr lang="en-US" altLang="en-US" sz="3200" dirty="0">
              <a:solidFill>
                <a:srgbClr val="006600"/>
              </a:solidFill>
              <a:latin typeface="Liberation Sans" panose="020B0604020202020204" pitchFamily="34" charset="0"/>
            </a:endParaRPr>
          </a:p>
        </p:txBody>
      </p:sp>
      <p:sp>
        <p:nvSpPr>
          <p:cNvPr id="14"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Text Box 8"/>
          <p:cNvSpPr txBox="1">
            <a:spLocks noChangeArrowheads="1"/>
          </p:cNvSpPr>
          <p:nvPr/>
        </p:nvSpPr>
        <p:spPr bwMode="auto">
          <a:xfrm>
            <a:off x="1066800" y="2479357"/>
            <a:ext cx="24384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Payment</a:t>
            </a:r>
          </a:p>
        </p:txBody>
      </p:sp>
      <p:sp>
        <p:nvSpPr>
          <p:cNvPr id="16" name="Text Box 9"/>
          <p:cNvSpPr txBox="1">
            <a:spLocks noChangeArrowheads="1"/>
          </p:cNvSpPr>
          <p:nvPr/>
        </p:nvSpPr>
        <p:spPr bwMode="auto">
          <a:xfrm>
            <a:off x="5170488" y="2479357"/>
            <a:ext cx="3135312"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Expense Recorded</a:t>
            </a:r>
          </a:p>
        </p:txBody>
      </p:sp>
      <p:sp>
        <p:nvSpPr>
          <p:cNvPr id="17" name="Text Box 10"/>
          <p:cNvSpPr txBox="1">
            <a:spLocks noChangeArrowheads="1"/>
          </p:cNvSpPr>
          <p:nvPr/>
        </p:nvSpPr>
        <p:spPr bwMode="auto">
          <a:xfrm>
            <a:off x="3276600" y="2479357"/>
            <a:ext cx="2133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dirty="0">
                <a:solidFill>
                  <a:srgbClr val="CC0000"/>
                </a:solidFill>
                <a:latin typeface="Liberation Sans" panose="020B0604020202020204" pitchFamily="34" charset="0"/>
                <a:cs typeface="Arial" charset="0"/>
              </a:rPr>
              <a:t>BEFORE</a:t>
            </a:r>
          </a:p>
        </p:txBody>
      </p:sp>
      <p:sp>
        <p:nvSpPr>
          <p:cNvPr id="12"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050"/>
          <p:cNvSpPr txBox="1">
            <a:spLocks noChangeArrowheads="1"/>
          </p:cNvSpPr>
          <p:nvPr/>
        </p:nvSpPr>
        <p:spPr bwMode="auto">
          <a:xfrm>
            <a:off x="609600" y="1295400"/>
            <a:ext cx="80010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6858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1314450" indent="-4000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Expire either with the passage of time or through use.</a:t>
            </a:r>
          </a:p>
          <a:p>
            <a:pPr>
              <a:lnSpc>
                <a:spcPct val="120000"/>
              </a:lnSpc>
              <a:spcBef>
                <a:spcPct val="5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Adjusting entry: </a:t>
            </a:r>
          </a:p>
          <a:p>
            <a:pPr lvl="1">
              <a:lnSpc>
                <a:spcPct val="120000"/>
              </a:lnSpc>
              <a:spcBef>
                <a:spcPct val="50000"/>
              </a:spcBef>
              <a:buClr>
                <a:srgbClr val="CC0000"/>
              </a:buClr>
              <a:buSzPct val="80000"/>
              <a:buFont typeface="Arial" charset="0"/>
              <a:buChar char="►"/>
            </a:pPr>
            <a:r>
              <a:rPr lang="en-US" altLang="en-US" sz="2100" dirty="0">
                <a:solidFill>
                  <a:schemeClr val="tx1"/>
                </a:solidFill>
                <a:latin typeface="Liberation Sans" panose="020B0604020202020204" pitchFamily="34" charset="0"/>
              </a:rPr>
              <a:t>Increase</a:t>
            </a:r>
            <a:r>
              <a:rPr lang="en-US" altLang="en-US" sz="2100" b="0" dirty="0">
                <a:solidFill>
                  <a:schemeClr val="tx1"/>
                </a:solidFill>
                <a:latin typeface="Liberation Sans" panose="020B0604020202020204" pitchFamily="34" charset="0"/>
              </a:rPr>
              <a:t> (debit) to an </a:t>
            </a:r>
            <a:r>
              <a:rPr lang="en-US" altLang="en-US" sz="2100" dirty="0">
                <a:solidFill>
                  <a:schemeClr val="tx1"/>
                </a:solidFill>
                <a:latin typeface="Liberation Sans" panose="020B0604020202020204" pitchFamily="34" charset="0"/>
              </a:rPr>
              <a:t>expense account</a:t>
            </a:r>
            <a:r>
              <a:rPr lang="en-US" altLang="en-US" sz="2100" b="0" dirty="0">
                <a:solidFill>
                  <a:schemeClr val="tx1"/>
                </a:solidFill>
                <a:latin typeface="Liberation Sans" panose="020B0604020202020204" pitchFamily="34" charset="0"/>
              </a:rPr>
              <a:t> and </a:t>
            </a:r>
          </a:p>
          <a:p>
            <a:pPr lvl="1">
              <a:lnSpc>
                <a:spcPct val="120000"/>
              </a:lnSpc>
              <a:spcBef>
                <a:spcPct val="50000"/>
              </a:spcBef>
              <a:buClr>
                <a:srgbClr val="CC0000"/>
              </a:buClr>
              <a:buSzPct val="80000"/>
              <a:buFont typeface="Arial" charset="0"/>
              <a:buChar char="►"/>
            </a:pPr>
            <a:r>
              <a:rPr lang="en-US" altLang="en-US" sz="2100" dirty="0">
                <a:solidFill>
                  <a:schemeClr val="tx1"/>
                </a:solidFill>
                <a:latin typeface="Liberation Sans" panose="020B0604020202020204" pitchFamily="34" charset="0"/>
              </a:rPr>
              <a:t>Decrease</a:t>
            </a:r>
            <a:r>
              <a:rPr lang="en-US" altLang="en-US" sz="2100" b="0" dirty="0">
                <a:solidFill>
                  <a:schemeClr val="tx1"/>
                </a:solidFill>
                <a:latin typeface="Liberation Sans" panose="020B0604020202020204" pitchFamily="34" charset="0"/>
              </a:rPr>
              <a:t> (credit) to an </a:t>
            </a:r>
            <a:r>
              <a:rPr lang="en-US" altLang="en-US" sz="2100" dirty="0">
                <a:solidFill>
                  <a:schemeClr val="tx1"/>
                </a:solidFill>
                <a:latin typeface="Liberation Sans" panose="020B0604020202020204" pitchFamily="34" charset="0"/>
              </a:rPr>
              <a:t>asset account</a:t>
            </a:r>
            <a:r>
              <a:rPr lang="en-US" altLang="en-US" sz="2100" b="0" dirty="0">
                <a:solidFill>
                  <a:schemeClr val="tx1"/>
                </a:solidFill>
                <a:latin typeface="Liberation Sans" panose="020B0604020202020204" pitchFamily="34" charset="0"/>
              </a:rPr>
              <a:t>.</a:t>
            </a:r>
          </a:p>
        </p:txBody>
      </p:sp>
      <p:pic>
        <p:nvPicPr>
          <p:cNvPr id="25605" name="Picture 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992269" y="3754436"/>
            <a:ext cx="7008731"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 name="Rectangle 1"/>
          <p:cNvSpPr/>
          <p:nvPr/>
        </p:nvSpPr>
        <p:spPr>
          <a:xfrm>
            <a:off x="1143000" y="5830669"/>
            <a:ext cx="4572000" cy="646331"/>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p>
            <a:r>
              <a:rPr lang="en-US" sz="1200" dirty="0">
                <a:solidFill>
                  <a:schemeClr val="tx1"/>
                </a:solidFill>
                <a:latin typeface="Liberation Sans" panose="020B0604020202020204" pitchFamily="34" charset="0"/>
              </a:rPr>
              <a:t>Illustration 3-4</a:t>
            </a:r>
          </a:p>
          <a:p>
            <a:r>
              <a:rPr lang="en-US" sz="1200" b="0" dirty="0">
                <a:solidFill>
                  <a:schemeClr val="tx1"/>
                </a:solidFill>
                <a:latin typeface="Liberation Sans" panose="020B0604020202020204" pitchFamily="34" charset="0"/>
              </a:rPr>
              <a:t>Adjusting entries for prepaid</a:t>
            </a:r>
          </a:p>
          <a:p>
            <a:r>
              <a:rPr lang="en-US" sz="1200" b="0" dirty="0">
                <a:solidFill>
                  <a:schemeClr val="tx1"/>
                </a:solidFill>
                <a:latin typeface="Liberation Sans" panose="020B0604020202020204" pitchFamily="34" charset="0"/>
              </a:rPr>
              <a:t>expenses</a:t>
            </a:r>
          </a:p>
        </p:txBody>
      </p:sp>
      <p:sp>
        <p:nvSpPr>
          <p:cNvPr id="8"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PREPAID EXPENSES</a:t>
            </a:r>
            <a:endParaRPr lang="en-US" altLang="en-US" sz="3200" dirty="0">
              <a:solidFill>
                <a:srgbClr val="006600"/>
              </a:solidFill>
              <a:latin typeface="Liberation Sans" panose="020B0604020202020204" pitchFamily="34" charset="0"/>
            </a:endParaRPr>
          </a:p>
        </p:txBody>
      </p:sp>
      <p:sp>
        <p:nvSpPr>
          <p:cNvPr id="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0"/>
          <p:cNvSpPr txBox="1">
            <a:spLocks noChangeArrowheads="1"/>
          </p:cNvSpPr>
          <p:nvPr/>
        </p:nvSpPr>
        <p:spPr bwMode="auto">
          <a:xfrm>
            <a:off x="609600" y="1295400"/>
            <a:ext cx="5105400" cy="3706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100" dirty="0">
                <a:solidFill>
                  <a:schemeClr val="tx1"/>
                </a:solidFill>
                <a:latin typeface="Liberation Sans" panose="020B0604020202020204" pitchFamily="34" charset="0"/>
              </a:rPr>
              <a:t>Illustration:</a:t>
            </a:r>
            <a:r>
              <a:rPr lang="en-US" altLang="en-US" sz="2100" b="0" dirty="0">
                <a:solidFill>
                  <a:schemeClr val="tx1"/>
                </a:solidFill>
                <a:latin typeface="Liberation Sans" panose="020B0604020202020204" pitchFamily="34" charset="0"/>
              </a:rPr>
              <a:t>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Advertising </a:t>
            </a:r>
            <a:r>
              <a:rPr lang="en-US" altLang="en-US" sz="2100" b="0" dirty="0" smtClean="0">
                <a:solidFill>
                  <a:schemeClr val="tx1"/>
                </a:solidFill>
                <a:latin typeface="Liberation Sans" panose="020B0604020202020204" pitchFamily="34" charset="0"/>
              </a:rPr>
              <a:t>Inc. </a:t>
            </a:r>
            <a:r>
              <a:rPr lang="en-US" altLang="en-US" sz="2100" b="0" dirty="0">
                <a:solidFill>
                  <a:schemeClr val="tx1"/>
                </a:solidFill>
                <a:latin typeface="Liberation Sans" panose="020B0604020202020204" pitchFamily="34" charset="0"/>
              </a:rPr>
              <a:t>Inc. purchased supplies costing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2,500 </a:t>
            </a:r>
            <a:r>
              <a:rPr lang="en-US" altLang="en-US" sz="2100" b="0" dirty="0">
                <a:solidFill>
                  <a:schemeClr val="tx1"/>
                </a:solidFill>
                <a:latin typeface="Liberation Sans" panose="020B0604020202020204" pitchFamily="34" charset="0"/>
              </a:rPr>
              <a:t>on October 5.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recorded the purchase by increasing (debiting) the asset Supplies. This account shows a balance of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2,500 </a:t>
            </a:r>
            <a:r>
              <a:rPr lang="en-US" altLang="en-US" sz="2100" b="0" dirty="0">
                <a:solidFill>
                  <a:schemeClr val="tx1"/>
                </a:solidFill>
                <a:latin typeface="Liberation Sans" panose="020B0604020202020204" pitchFamily="34" charset="0"/>
              </a:rPr>
              <a:t>in the October 31 trial balance. An inventory count at the close of business on October 31 reveals that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1,000 </a:t>
            </a:r>
            <a:r>
              <a:rPr lang="en-US" altLang="en-US" sz="2100" b="0" dirty="0">
                <a:solidFill>
                  <a:schemeClr val="tx1"/>
                </a:solidFill>
                <a:latin typeface="Liberation Sans" panose="020B0604020202020204" pitchFamily="34" charset="0"/>
              </a:rPr>
              <a:t>of supplies are still on hand.</a:t>
            </a:r>
          </a:p>
        </p:txBody>
      </p:sp>
      <p:sp>
        <p:nvSpPr>
          <p:cNvPr id="315429" name="Text Box 37"/>
          <p:cNvSpPr txBox="1">
            <a:spLocks noChangeArrowheads="1"/>
          </p:cNvSpPr>
          <p:nvPr/>
        </p:nvSpPr>
        <p:spPr bwMode="auto">
          <a:xfrm>
            <a:off x="1981200" y="56832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Supplies</a:t>
            </a:r>
          </a:p>
        </p:txBody>
      </p:sp>
      <p:sp>
        <p:nvSpPr>
          <p:cNvPr id="315432" name="Text Box 40"/>
          <p:cNvSpPr txBox="1">
            <a:spLocks noChangeArrowheads="1"/>
          </p:cNvSpPr>
          <p:nvPr/>
        </p:nvSpPr>
        <p:spPr bwMode="auto">
          <a:xfrm>
            <a:off x="5867400" y="56832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1,500</a:t>
            </a:r>
          </a:p>
        </p:txBody>
      </p:sp>
      <p:sp>
        <p:nvSpPr>
          <p:cNvPr id="315433" name="Text Box 41"/>
          <p:cNvSpPr txBox="1">
            <a:spLocks noChangeArrowheads="1"/>
          </p:cNvSpPr>
          <p:nvPr/>
        </p:nvSpPr>
        <p:spPr bwMode="auto">
          <a:xfrm>
            <a:off x="1981200" y="5224463"/>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Supplies Expense</a:t>
            </a:r>
          </a:p>
        </p:txBody>
      </p:sp>
      <p:sp>
        <p:nvSpPr>
          <p:cNvPr id="315434" name="Text Box 42"/>
          <p:cNvSpPr txBox="1">
            <a:spLocks noChangeArrowheads="1"/>
          </p:cNvSpPr>
          <p:nvPr/>
        </p:nvSpPr>
        <p:spPr bwMode="auto">
          <a:xfrm>
            <a:off x="4876800" y="52244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1,500</a:t>
            </a:r>
          </a:p>
        </p:txBody>
      </p:sp>
      <p:sp>
        <p:nvSpPr>
          <p:cNvPr id="26631" name="Text Box 48"/>
          <p:cNvSpPr txBox="1">
            <a:spLocks noChangeArrowheads="1"/>
          </p:cNvSpPr>
          <p:nvPr/>
        </p:nvSpPr>
        <p:spPr bwMode="auto">
          <a:xfrm>
            <a:off x="609600" y="52244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Oct. 31</a:t>
            </a:r>
          </a:p>
        </p:txBody>
      </p:sp>
      <p:sp>
        <p:nvSpPr>
          <p:cNvPr id="22538"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26634" name="Picture 1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338888" y="1262063"/>
            <a:ext cx="2119312" cy="3767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4"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PREPAID EXPENSES</a:t>
            </a:r>
            <a:endParaRPr lang="en-US" altLang="en-US" sz="3200" dirty="0">
              <a:solidFill>
                <a:srgbClr val="006600"/>
              </a:solidFill>
              <a:latin typeface="Liberation Sans" panose="020B0604020202020204" pitchFamily="34" charset="0"/>
            </a:endParaRPr>
          </a:p>
        </p:txBody>
      </p:sp>
      <p:sp>
        <p:nvSpPr>
          <p:cNvPr id="1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5429"/>
                                        </p:tgtEl>
                                        <p:attrNameLst>
                                          <p:attrName>style.visibility</p:attrName>
                                        </p:attrNameLst>
                                      </p:cBhvr>
                                      <p:to>
                                        <p:strVal val="visible"/>
                                      </p:to>
                                    </p:set>
                                    <p:animEffect transition="in" filter="wipe(left)">
                                      <p:cBhvr>
                                        <p:cTn id="15" dur="500"/>
                                        <p:tgtEl>
                                          <p:spTgt spid="315429"/>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5432"/>
                                        </p:tgtEl>
                                        <p:attrNameLst>
                                          <p:attrName>style.visibility</p:attrName>
                                        </p:attrNameLst>
                                      </p:cBhvr>
                                      <p:to>
                                        <p:strVal val="visible"/>
                                      </p:to>
                                    </p:set>
                                    <p:animEffect transition="in" filter="wipe(left)">
                                      <p:cBhvr>
                                        <p:cTn id="19"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1152"/>
            <a:ext cx="8848725"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5104" y="5396552"/>
            <a:ext cx="19050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solidFill>
                  <a:schemeClr val="tx1"/>
                </a:solidFill>
                <a:latin typeface="Liberation Sans" panose="020B0604020202020204" pitchFamily="34" charset="0"/>
              </a:rPr>
              <a:t>Illustration </a:t>
            </a:r>
            <a:r>
              <a:rPr lang="en-US" sz="1200" dirty="0" smtClean="0">
                <a:solidFill>
                  <a:schemeClr val="tx1"/>
                </a:solidFill>
                <a:latin typeface="Liberation Sans" panose="020B0604020202020204" pitchFamily="34" charset="0"/>
              </a:rPr>
              <a:t>3-5</a:t>
            </a:r>
            <a:endParaRPr lang="en-US" sz="1200" b="1" dirty="0">
              <a:solidFill>
                <a:schemeClr val="tx1"/>
              </a:solidFill>
              <a:latin typeface="Liberation Sans" panose="020B0604020202020204" pitchFamily="34" charset="0"/>
            </a:endParaRPr>
          </a:p>
          <a:p>
            <a:pPr algn="l"/>
            <a:r>
              <a:rPr lang="en-US" sz="1200" b="0" dirty="0" smtClean="0">
                <a:solidFill>
                  <a:schemeClr val="tx1"/>
                </a:solidFill>
                <a:latin typeface="Liberation Sans" panose="020B0604020202020204" pitchFamily="34" charset="0"/>
              </a:rPr>
              <a:t>Adjustment for supplies</a:t>
            </a:r>
            <a:endParaRPr lang="en-US" sz="1200" b="0" dirty="0">
              <a:solidFill>
                <a:schemeClr val="tx1"/>
              </a:solidFill>
              <a:latin typeface="Liberation Sans" panose="020B0604020202020204" pitchFamily="34" charset="0"/>
            </a:endParaRPr>
          </a:p>
        </p:txBody>
      </p:sp>
      <p:sp>
        <p:nvSpPr>
          <p:cNvPr id="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563086101"/>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0"/>
          <p:cNvSpPr txBox="1">
            <a:spLocks noChangeArrowheads="1"/>
          </p:cNvSpPr>
          <p:nvPr/>
        </p:nvSpPr>
        <p:spPr bwMode="auto">
          <a:xfrm>
            <a:off x="609600" y="1295400"/>
            <a:ext cx="5638800" cy="330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100" dirty="0">
                <a:solidFill>
                  <a:schemeClr val="tx1"/>
                </a:solidFill>
                <a:latin typeface="Liberation Sans" panose="020B0604020202020204" pitchFamily="34" charset="0"/>
              </a:rPr>
              <a:t>Illustration:</a:t>
            </a:r>
            <a:r>
              <a:rPr lang="en-US" altLang="en-US" sz="2100" b="0" dirty="0">
                <a:solidFill>
                  <a:schemeClr val="tx1"/>
                </a:solidFill>
                <a:latin typeface="Liberation Sans" panose="020B0604020202020204" pitchFamily="34" charset="0"/>
              </a:rPr>
              <a:t>  On October 4,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Advertising </a:t>
            </a:r>
            <a:r>
              <a:rPr lang="en-US" altLang="en-US" sz="2100" b="0" dirty="0" smtClean="0">
                <a:solidFill>
                  <a:schemeClr val="tx1"/>
                </a:solidFill>
                <a:latin typeface="Liberation Sans" panose="020B0604020202020204" pitchFamily="34" charset="0"/>
              </a:rPr>
              <a:t>Inc. </a:t>
            </a:r>
            <a:r>
              <a:rPr lang="en-US" altLang="en-US" sz="2100" b="0" dirty="0">
                <a:solidFill>
                  <a:schemeClr val="tx1"/>
                </a:solidFill>
                <a:latin typeface="Liberation Sans" panose="020B0604020202020204" pitchFamily="34" charset="0"/>
              </a:rPr>
              <a:t>paid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600 </a:t>
            </a:r>
            <a:r>
              <a:rPr lang="en-US" altLang="en-US" sz="2100" b="0" dirty="0">
                <a:solidFill>
                  <a:schemeClr val="tx1"/>
                </a:solidFill>
                <a:latin typeface="Liberation Sans" panose="020B0604020202020204" pitchFamily="34" charset="0"/>
              </a:rPr>
              <a:t>for a one-year fire insurance policy. Coverage began on October 1.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recorded the payment by increasing (debiting) Prepaid Insurance. This account shows a balance of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600 </a:t>
            </a:r>
            <a:r>
              <a:rPr lang="en-US" altLang="en-US" sz="2100" b="0" dirty="0">
                <a:solidFill>
                  <a:schemeClr val="tx1"/>
                </a:solidFill>
                <a:latin typeface="Liberation Sans" panose="020B0604020202020204" pitchFamily="34" charset="0"/>
              </a:rPr>
              <a:t>in the October 31 trial balance.  Insurance of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50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600 </a:t>
            </a:r>
            <a:r>
              <a:rPr lang="en-US" altLang="en-US" sz="2100" b="0" dirty="0">
                <a:solidFill>
                  <a:schemeClr val="tx1"/>
                </a:solidFill>
                <a:latin typeface="Liberation Sans" panose="020B0604020202020204" pitchFamily="34" charset="0"/>
                <a:cs typeface="Arial" charset="0"/>
              </a:rPr>
              <a:t>÷</a:t>
            </a:r>
            <a:r>
              <a:rPr lang="en-US" altLang="en-US" sz="2100" b="0" dirty="0">
                <a:solidFill>
                  <a:schemeClr val="tx1"/>
                </a:solidFill>
                <a:latin typeface="Liberation Sans" panose="020B0604020202020204" pitchFamily="34" charset="0"/>
              </a:rPr>
              <a:t> 12) expires each month.</a:t>
            </a:r>
          </a:p>
        </p:txBody>
      </p:sp>
      <p:sp>
        <p:nvSpPr>
          <p:cNvPr id="315429" name="Text Box 37"/>
          <p:cNvSpPr txBox="1">
            <a:spLocks noChangeArrowheads="1"/>
          </p:cNvSpPr>
          <p:nvPr/>
        </p:nvSpPr>
        <p:spPr bwMode="auto">
          <a:xfrm>
            <a:off x="1981200" y="56070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Prepaid Insurance</a:t>
            </a:r>
          </a:p>
        </p:txBody>
      </p:sp>
      <p:sp>
        <p:nvSpPr>
          <p:cNvPr id="315432" name="Text Box 40"/>
          <p:cNvSpPr txBox="1">
            <a:spLocks noChangeArrowheads="1"/>
          </p:cNvSpPr>
          <p:nvPr/>
        </p:nvSpPr>
        <p:spPr bwMode="auto">
          <a:xfrm>
            <a:off x="5791200" y="56070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50</a:t>
            </a:r>
          </a:p>
        </p:txBody>
      </p:sp>
      <p:sp>
        <p:nvSpPr>
          <p:cNvPr id="315433" name="Text Box 41"/>
          <p:cNvSpPr txBox="1">
            <a:spLocks noChangeArrowheads="1"/>
          </p:cNvSpPr>
          <p:nvPr/>
        </p:nvSpPr>
        <p:spPr bwMode="auto">
          <a:xfrm>
            <a:off x="1981200" y="5148263"/>
            <a:ext cx="2971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Insurance Expense</a:t>
            </a:r>
          </a:p>
        </p:txBody>
      </p:sp>
      <p:sp>
        <p:nvSpPr>
          <p:cNvPr id="315434" name="Text Box 42"/>
          <p:cNvSpPr txBox="1">
            <a:spLocks noChangeArrowheads="1"/>
          </p:cNvSpPr>
          <p:nvPr/>
        </p:nvSpPr>
        <p:spPr bwMode="auto">
          <a:xfrm>
            <a:off x="4800600" y="51482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50</a:t>
            </a:r>
          </a:p>
        </p:txBody>
      </p:sp>
      <p:sp>
        <p:nvSpPr>
          <p:cNvPr id="28679" name="Text Box 48"/>
          <p:cNvSpPr txBox="1">
            <a:spLocks noChangeArrowheads="1"/>
          </p:cNvSpPr>
          <p:nvPr/>
        </p:nvSpPr>
        <p:spPr bwMode="auto">
          <a:xfrm>
            <a:off x="609600" y="51482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Oct. 31</a:t>
            </a:r>
          </a:p>
        </p:txBody>
      </p:sp>
      <p:sp>
        <p:nvSpPr>
          <p:cNvPr id="24586"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4"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PREPAID EXPENSES</a:t>
            </a:r>
            <a:endParaRPr lang="en-US" altLang="en-US" sz="3200" dirty="0">
              <a:solidFill>
                <a:srgbClr val="006600"/>
              </a:solidFill>
              <a:latin typeface="Liberation Sans"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930" y="609600"/>
            <a:ext cx="2040870" cy="428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5429"/>
                                        </p:tgtEl>
                                        <p:attrNameLst>
                                          <p:attrName>style.visibility</p:attrName>
                                        </p:attrNameLst>
                                      </p:cBhvr>
                                      <p:to>
                                        <p:strVal val="visible"/>
                                      </p:to>
                                    </p:set>
                                    <p:animEffect transition="in" filter="wipe(left)">
                                      <p:cBhvr>
                                        <p:cTn id="15" dur="500"/>
                                        <p:tgtEl>
                                          <p:spTgt spid="315429"/>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5432"/>
                                        </p:tgtEl>
                                        <p:attrNameLst>
                                          <p:attrName>style.visibility</p:attrName>
                                        </p:attrNameLst>
                                      </p:cBhvr>
                                      <p:to>
                                        <p:strVal val="visible"/>
                                      </p:to>
                                    </p:set>
                                    <p:animEffect transition="in" filter="wipe(left)">
                                      <p:cBhvr>
                                        <p:cTn id="19"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952" y="5454639"/>
            <a:ext cx="19050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solidFill>
                  <a:schemeClr val="tx1"/>
                </a:solidFill>
                <a:latin typeface="Liberation Sans" panose="020B0604020202020204" pitchFamily="34" charset="0"/>
              </a:rPr>
              <a:t>Illustration </a:t>
            </a:r>
            <a:r>
              <a:rPr lang="en-US" sz="1200" dirty="0" smtClean="0">
                <a:solidFill>
                  <a:schemeClr val="tx1"/>
                </a:solidFill>
                <a:latin typeface="Liberation Sans" panose="020B0604020202020204" pitchFamily="34" charset="0"/>
              </a:rPr>
              <a:t>3-6</a:t>
            </a:r>
            <a:endParaRPr lang="en-US" sz="1200" b="1" dirty="0">
              <a:solidFill>
                <a:schemeClr val="tx1"/>
              </a:solidFill>
              <a:latin typeface="Liberation Sans" panose="020B0604020202020204" pitchFamily="34" charset="0"/>
            </a:endParaRPr>
          </a:p>
          <a:p>
            <a:pPr algn="l"/>
            <a:r>
              <a:rPr lang="en-US" sz="1200" b="0" dirty="0" smtClean="0">
                <a:solidFill>
                  <a:schemeClr val="tx1"/>
                </a:solidFill>
                <a:latin typeface="Liberation Sans" panose="020B0604020202020204" pitchFamily="34" charset="0"/>
              </a:rPr>
              <a:t>Adjustment for insurance</a:t>
            </a:r>
            <a:endParaRPr lang="en-US" sz="1200" b="0" dirty="0">
              <a:solidFill>
                <a:schemeClr val="tx1"/>
              </a:solidFill>
              <a:latin typeface="Liberation Sans" panose="020B0604020202020204" pitchFamily="34" charset="0"/>
            </a:endParaRPr>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3856"/>
            <a:ext cx="8686800" cy="516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2019610"/>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0724" name="Text Box 2"/>
          <p:cNvSpPr txBox="1">
            <a:spLocks noChangeArrowheads="1"/>
          </p:cNvSpPr>
          <p:nvPr/>
        </p:nvSpPr>
        <p:spPr bwMode="auto">
          <a:xfrm>
            <a:off x="609600" y="1295400"/>
            <a:ext cx="7620000" cy="412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Tx/>
              <a:buSzPct val="80000"/>
              <a:buFontTx/>
              <a:buNone/>
            </a:pPr>
            <a:r>
              <a:rPr lang="en-US" altLang="en-US" sz="2600" dirty="0" smtClean="0">
                <a:solidFill>
                  <a:schemeClr val="tx1"/>
                </a:solidFill>
                <a:latin typeface="Liberation Sans" panose="020B0604020202020204" pitchFamily="34" charset="0"/>
              </a:rPr>
              <a:t>DEPRECIATION</a:t>
            </a:r>
            <a:endParaRPr lang="en-US" altLang="en-US" sz="2600" b="0" dirty="0" smtClean="0">
              <a:solidFill>
                <a:schemeClr val="tx1"/>
              </a:solidFill>
              <a:latin typeface="Liberation Sans" panose="020B0604020202020204" pitchFamily="34" charset="0"/>
            </a:endParaRPr>
          </a:p>
          <a:p>
            <a:pPr lvl="1">
              <a:lnSpc>
                <a:spcPct val="125000"/>
              </a:lnSpc>
              <a:spcBef>
                <a:spcPts val="1200"/>
              </a:spcBef>
              <a:buClr>
                <a:srgbClr val="CC0000"/>
              </a:buClr>
              <a:buSzPct val="80000"/>
              <a:buFont typeface="Wingdings" pitchFamily="2" charset="2"/>
              <a:buChar char="u"/>
            </a:pPr>
            <a:r>
              <a:rPr lang="en-US" altLang="en-US" sz="2200" dirty="0" smtClean="0">
                <a:solidFill>
                  <a:schemeClr val="tx1"/>
                </a:solidFill>
                <a:latin typeface="Liberation Sans" panose="020B0604020202020204" pitchFamily="34" charset="0"/>
              </a:rPr>
              <a:t>Buildings</a:t>
            </a:r>
            <a:r>
              <a:rPr lang="en-US" altLang="en-US" sz="2200" b="0" dirty="0">
                <a:solidFill>
                  <a:schemeClr val="tx1"/>
                </a:solidFill>
                <a:latin typeface="Liberation Sans" panose="020B0604020202020204" pitchFamily="34" charset="0"/>
              </a:rPr>
              <a:t>, </a:t>
            </a:r>
            <a:r>
              <a:rPr lang="en-US" altLang="en-US" sz="2200" dirty="0">
                <a:solidFill>
                  <a:schemeClr val="tx1"/>
                </a:solidFill>
                <a:latin typeface="Liberation Sans" panose="020B0604020202020204" pitchFamily="34" charset="0"/>
              </a:rPr>
              <a:t>equipment</a:t>
            </a:r>
            <a:r>
              <a:rPr lang="en-US" altLang="en-US" sz="2200" b="0" dirty="0">
                <a:solidFill>
                  <a:schemeClr val="tx1"/>
                </a:solidFill>
                <a:latin typeface="Liberation Sans" panose="020B0604020202020204" pitchFamily="34" charset="0"/>
              </a:rPr>
              <a:t>, and </a:t>
            </a:r>
            <a:r>
              <a:rPr lang="en-US" altLang="en-US" sz="2200" dirty="0">
                <a:solidFill>
                  <a:schemeClr val="tx1"/>
                </a:solidFill>
                <a:latin typeface="Liberation Sans" panose="020B0604020202020204" pitchFamily="34" charset="0"/>
              </a:rPr>
              <a:t>motor vehicles</a:t>
            </a:r>
            <a:r>
              <a:rPr lang="en-US" altLang="en-US" sz="2200" b="0" dirty="0">
                <a:solidFill>
                  <a:schemeClr val="tx1"/>
                </a:solidFill>
                <a:latin typeface="Liberation Sans" panose="020B0604020202020204" pitchFamily="34" charset="0"/>
              </a:rPr>
              <a:t> (assets that provide service for many years) are </a:t>
            </a:r>
            <a:r>
              <a:rPr lang="en-US" altLang="en-US" sz="2200" dirty="0">
                <a:solidFill>
                  <a:schemeClr val="tx1"/>
                </a:solidFill>
                <a:latin typeface="Liberation Sans" panose="020B0604020202020204" pitchFamily="34" charset="0"/>
              </a:rPr>
              <a:t>recorded as assets</a:t>
            </a:r>
            <a:r>
              <a:rPr lang="en-US" altLang="en-US" sz="2200" b="0" dirty="0">
                <a:solidFill>
                  <a:schemeClr val="tx1"/>
                </a:solidFill>
                <a:latin typeface="Liberation Sans" panose="020B0604020202020204" pitchFamily="34" charset="0"/>
              </a:rPr>
              <a:t>, rather than an expense, on the date acquired.</a:t>
            </a:r>
          </a:p>
          <a:p>
            <a:pPr lvl="1">
              <a:lnSpc>
                <a:spcPct val="125000"/>
              </a:lnSpc>
              <a:spcBef>
                <a:spcPts val="1200"/>
              </a:spcBef>
              <a:buClr>
                <a:srgbClr val="CC0000"/>
              </a:buClr>
              <a:buSzPct val="80000"/>
              <a:buFont typeface="Wingdings" pitchFamily="2" charset="2"/>
              <a:buChar char="u"/>
            </a:pPr>
            <a:r>
              <a:rPr lang="en-US" altLang="en-US" sz="2200" dirty="0">
                <a:solidFill>
                  <a:schemeClr val="hlink"/>
                </a:solidFill>
                <a:latin typeface="Liberation Sans" panose="020B0604020202020204" pitchFamily="34" charset="0"/>
              </a:rPr>
              <a:t>Depreciation</a:t>
            </a:r>
            <a:r>
              <a:rPr lang="en-US" altLang="en-US" sz="2200" b="0" dirty="0">
                <a:solidFill>
                  <a:schemeClr val="tx1"/>
                </a:solidFill>
                <a:latin typeface="Liberation Sans" panose="020B0604020202020204" pitchFamily="34" charset="0"/>
              </a:rPr>
              <a:t> is the process of </a:t>
            </a:r>
            <a:r>
              <a:rPr lang="en-US" altLang="en-US" sz="2200" dirty="0">
                <a:solidFill>
                  <a:schemeClr val="tx1"/>
                </a:solidFill>
                <a:latin typeface="Liberation Sans" panose="020B0604020202020204" pitchFamily="34" charset="0"/>
              </a:rPr>
              <a:t>allocating the cost of an asset to expense </a:t>
            </a:r>
            <a:r>
              <a:rPr lang="en-US" altLang="en-US" sz="2200" b="0" dirty="0">
                <a:solidFill>
                  <a:schemeClr val="tx1"/>
                </a:solidFill>
                <a:latin typeface="Liberation Sans" panose="020B0604020202020204" pitchFamily="34" charset="0"/>
              </a:rPr>
              <a:t>over its </a:t>
            </a:r>
            <a:r>
              <a:rPr lang="en-US" altLang="en-US" sz="2200" dirty="0">
                <a:solidFill>
                  <a:schemeClr val="hlink"/>
                </a:solidFill>
                <a:latin typeface="Liberation Sans" panose="020B0604020202020204" pitchFamily="34" charset="0"/>
              </a:rPr>
              <a:t>useful life</a:t>
            </a:r>
            <a:r>
              <a:rPr lang="en-US" altLang="en-US" sz="2200" b="0" dirty="0">
                <a:solidFill>
                  <a:schemeClr val="tx1"/>
                </a:solidFill>
                <a:latin typeface="Liberation Sans" panose="020B0604020202020204" pitchFamily="34" charset="0"/>
              </a:rPr>
              <a:t>.</a:t>
            </a:r>
          </a:p>
          <a:p>
            <a:pPr lvl="1">
              <a:lnSpc>
                <a:spcPct val="125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Depreciation</a:t>
            </a:r>
            <a:r>
              <a:rPr lang="en-US" altLang="en-US" sz="2200" dirty="0">
                <a:solidFill>
                  <a:schemeClr val="tx1"/>
                </a:solidFill>
                <a:latin typeface="Liberation Sans" panose="020B0604020202020204" pitchFamily="34" charset="0"/>
              </a:rPr>
              <a:t> does not attempt</a:t>
            </a:r>
            <a:r>
              <a:rPr lang="en-US" altLang="en-US" sz="2200" b="0" dirty="0">
                <a:solidFill>
                  <a:schemeClr val="tx1"/>
                </a:solidFill>
                <a:latin typeface="Liberation Sans" panose="020B0604020202020204" pitchFamily="34" charset="0"/>
              </a:rPr>
              <a:t> to report the actual change in the </a:t>
            </a:r>
            <a:r>
              <a:rPr lang="en-US" altLang="en-US" sz="2200" dirty="0">
                <a:solidFill>
                  <a:schemeClr val="tx1"/>
                </a:solidFill>
                <a:latin typeface="Liberation Sans" panose="020B0604020202020204" pitchFamily="34" charset="0"/>
              </a:rPr>
              <a:t>value of the asset</a:t>
            </a:r>
            <a:r>
              <a:rPr lang="en-US" altLang="en-US" sz="2200" b="0" dirty="0">
                <a:solidFill>
                  <a:schemeClr val="tx1"/>
                </a:solidFill>
                <a:latin typeface="Liberation Sans" panose="020B0604020202020204" pitchFamily="34" charset="0"/>
              </a:rPr>
              <a:t>.</a:t>
            </a:r>
          </a:p>
        </p:txBody>
      </p:sp>
      <p:sp>
        <p:nvSpPr>
          <p:cNvPr id="8"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PREPAID EXPENSES</a:t>
            </a:r>
            <a:endParaRPr lang="en-US" altLang="en-US" sz="3200" dirty="0">
              <a:solidFill>
                <a:srgbClr val="006600"/>
              </a:solidFill>
              <a:latin typeface="Liberation Sans" panose="020B0604020202020204" pitchFamily="34" charset="0"/>
            </a:endParaRPr>
          </a:p>
        </p:txBody>
      </p:sp>
      <p:sp>
        <p:nvSpPr>
          <p:cNvPr id="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434" name="Text Box 42"/>
          <p:cNvSpPr txBox="1">
            <a:spLocks noChangeArrowheads="1"/>
          </p:cNvSpPr>
          <p:nvPr/>
        </p:nvSpPr>
        <p:spPr bwMode="auto">
          <a:xfrm>
            <a:off x="3810000" y="33194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40</a:t>
            </a:r>
          </a:p>
        </p:txBody>
      </p:sp>
      <p:sp>
        <p:nvSpPr>
          <p:cNvPr id="31747" name="Text Box 20"/>
          <p:cNvSpPr txBox="1">
            <a:spLocks noChangeArrowheads="1"/>
          </p:cNvSpPr>
          <p:nvPr/>
        </p:nvSpPr>
        <p:spPr bwMode="auto">
          <a:xfrm>
            <a:off x="609600" y="1295400"/>
            <a:ext cx="56388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For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Advertising, assume that depreciation on the equipment is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480 </a:t>
            </a:r>
            <a:r>
              <a:rPr lang="en-US" altLang="en-US" sz="2100" b="0" dirty="0">
                <a:solidFill>
                  <a:schemeClr val="tx1"/>
                </a:solidFill>
                <a:latin typeface="Liberation Sans" panose="020B0604020202020204" pitchFamily="34" charset="0"/>
              </a:rPr>
              <a:t>a year, or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40 </a:t>
            </a:r>
            <a:r>
              <a:rPr lang="en-US" altLang="en-US" sz="2100" b="0" dirty="0">
                <a:solidFill>
                  <a:schemeClr val="tx1"/>
                </a:solidFill>
                <a:latin typeface="Liberation Sans" panose="020B0604020202020204" pitchFamily="34" charset="0"/>
              </a:rPr>
              <a:t>per month.</a:t>
            </a:r>
          </a:p>
        </p:txBody>
      </p:sp>
      <p:sp>
        <p:nvSpPr>
          <p:cNvPr id="315429" name="Text Box 37"/>
          <p:cNvSpPr txBox="1">
            <a:spLocks noChangeArrowheads="1"/>
          </p:cNvSpPr>
          <p:nvPr/>
        </p:nvSpPr>
        <p:spPr bwMode="auto">
          <a:xfrm>
            <a:off x="609600" y="3778250"/>
            <a:ext cx="4876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Accumulated Depreciation</a:t>
            </a:r>
          </a:p>
        </p:txBody>
      </p:sp>
      <p:sp>
        <p:nvSpPr>
          <p:cNvPr id="315432" name="Text Box 40"/>
          <p:cNvSpPr txBox="1">
            <a:spLocks noChangeArrowheads="1"/>
          </p:cNvSpPr>
          <p:nvPr/>
        </p:nvSpPr>
        <p:spPr bwMode="auto">
          <a:xfrm>
            <a:off x="4800600" y="37782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40</a:t>
            </a:r>
          </a:p>
        </p:txBody>
      </p:sp>
      <p:sp>
        <p:nvSpPr>
          <p:cNvPr id="315433" name="Text Box 41"/>
          <p:cNvSpPr txBox="1">
            <a:spLocks noChangeArrowheads="1"/>
          </p:cNvSpPr>
          <p:nvPr/>
        </p:nvSpPr>
        <p:spPr bwMode="auto">
          <a:xfrm>
            <a:off x="609600" y="3319463"/>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Depreciation Expense</a:t>
            </a:r>
          </a:p>
        </p:txBody>
      </p:sp>
      <p:sp>
        <p:nvSpPr>
          <p:cNvPr id="31751" name="Text Box 48"/>
          <p:cNvSpPr txBox="1">
            <a:spLocks noChangeArrowheads="1"/>
          </p:cNvSpPr>
          <p:nvPr/>
        </p:nvSpPr>
        <p:spPr bwMode="auto">
          <a:xfrm>
            <a:off x="609600" y="27860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Oct. 31</a:t>
            </a:r>
          </a:p>
        </p:txBody>
      </p:sp>
      <p:sp>
        <p:nvSpPr>
          <p:cNvPr id="27658"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1754" name="Text Box 20"/>
          <p:cNvSpPr txBox="1">
            <a:spLocks noChangeArrowheads="1"/>
          </p:cNvSpPr>
          <p:nvPr/>
        </p:nvSpPr>
        <p:spPr bwMode="auto">
          <a:xfrm>
            <a:off x="609600" y="4495800"/>
            <a:ext cx="472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Accumulated Depreciation</a:t>
            </a:r>
            <a:r>
              <a:rPr lang="en-US" altLang="en-US" sz="2100" b="0" dirty="0">
                <a:solidFill>
                  <a:schemeClr val="tx1"/>
                </a:solidFill>
                <a:latin typeface="Liberation Sans" panose="020B0604020202020204" pitchFamily="34" charset="0"/>
              </a:rPr>
              <a:t> is called a </a:t>
            </a:r>
            <a:r>
              <a:rPr lang="en-US" altLang="en-US" sz="2100" dirty="0">
                <a:solidFill>
                  <a:schemeClr val="hlink"/>
                </a:solidFill>
                <a:latin typeface="Liberation Sans" panose="020B0604020202020204" pitchFamily="34" charset="0"/>
              </a:rPr>
              <a:t>contra asset account</a:t>
            </a:r>
            <a:r>
              <a:rPr lang="en-US" altLang="en-US" sz="2100" b="0" dirty="0">
                <a:solidFill>
                  <a:schemeClr val="tx1"/>
                </a:solidFill>
                <a:latin typeface="Liberation Sans" panose="020B0604020202020204" pitchFamily="34" charset="0"/>
              </a:rPr>
              <a:t>.</a:t>
            </a:r>
          </a:p>
        </p:txBody>
      </p:sp>
      <p:sp>
        <p:nvSpPr>
          <p:cNvPr id="2" name="Rectangle 1"/>
          <p:cNvSpPr>
            <a:spLocks noChangeArrowheads="1"/>
          </p:cNvSpPr>
          <p:nvPr/>
        </p:nvSpPr>
        <p:spPr bwMode="auto">
          <a:xfrm>
            <a:off x="2362200" y="5486400"/>
            <a:ext cx="3878422" cy="1049497"/>
          </a:xfrm>
          <a:prstGeom prst="rect">
            <a:avLst/>
          </a:prstGeom>
          <a:solidFill>
            <a:schemeClr val="accent3"/>
          </a:solidFill>
          <a:ln w="9525">
            <a:solidFill>
              <a:schemeClr val="tx1"/>
            </a:solidFill>
            <a:miter lim="800000"/>
            <a:headEnd/>
            <a:tailEnd/>
          </a:ln>
          <a:effectLst>
            <a:innerShdw blurRad="114300">
              <a:prstClr val="black"/>
            </a:innerShdw>
          </a:effectLst>
          <a:extLst/>
        </p:spPr>
        <p:txBody>
          <a:bodyPr lIns="182880" rIns="182880" anchor="ctr" anchorCtr="0">
            <a:no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109538" indent="-109538">
              <a:spcBef>
                <a:spcPct val="0"/>
              </a:spcBef>
              <a:buClrTx/>
              <a:buSzPct val="100000"/>
              <a:buFont typeface="Liberation Sans" panose="020B0604020202020204" pitchFamily="34" charset="0"/>
              <a:buChar char="•"/>
            </a:pPr>
            <a:r>
              <a:rPr lang="en-US" altLang="en-US" sz="1400" dirty="0" smtClean="0">
                <a:solidFill>
                  <a:srgbClr val="00355C"/>
                </a:solidFill>
                <a:latin typeface="Liberation Sans" panose="020B0604020202020204" pitchFamily="34" charset="0"/>
              </a:rPr>
              <a:t>HELPFUL HINT</a:t>
            </a:r>
          </a:p>
          <a:p>
            <a:pPr>
              <a:spcBef>
                <a:spcPct val="0"/>
              </a:spcBef>
              <a:buClrTx/>
              <a:buSzTx/>
              <a:buFontTx/>
              <a:buNone/>
            </a:pPr>
            <a:r>
              <a:rPr lang="en-US" altLang="en-US" sz="1400" b="0" dirty="0" smtClean="0">
                <a:solidFill>
                  <a:schemeClr val="tx1"/>
                </a:solidFill>
                <a:latin typeface="Liberation Sans" panose="020B0604020202020204" pitchFamily="34" charset="0"/>
              </a:rPr>
              <a:t>All </a:t>
            </a:r>
            <a:r>
              <a:rPr lang="en-US" altLang="en-US" sz="1400" b="0" dirty="0">
                <a:solidFill>
                  <a:schemeClr val="tx1"/>
                </a:solidFill>
                <a:latin typeface="Liberation Sans" panose="020B0604020202020204" pitchFamily="34" charset="0"/>
              </a:rPr>
              <a:t>contra accounts have increases, decreases, and normal balances opposite to the account to which they relate.</a:t>
            </a:r>
            <a:endParaRPr lang="en-US" altLang="en-US" sz="1400" dirty="0">
              <a:solidFill>
                <a:schemeClr val="tx1"/>
              </a:solidFill>
              <a:latin typeface="Liberation Sans" panose="020B0604020202020204" pitchFamily="34" charset="0"/>
            </a:endParaRPr>
          </a:p>
        </p:txBody>
      </p:sp>
      <p:sp>
        <p:nvSpPr>
          <p:cNvPr id="16"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PREPAID EXPENSES</a:t>
            </a:r>
            <a:endParaRPr lang="en-US" altLang="en-US" sz="3200" dirty="0">
              <a:solidFill>
                <a:srgbClr val="006600"/>
              </a:solidFill>
              <a:latin typeface="Liberation Sans"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371600"/>
            <a:ext cx="2143125" cy="449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5429"/>
                                        </p:tgtEl>
                                        <p:attrNameLst>
                                          <p:attrName>style.visibility</p:attrName>
                                        </p:attrNameLst>
                                      </p:cBhvr>
                                      <p:to>
                                        <p:strVal val="visible"/>
                                      </p:to>
                                    </p:set>
                                    <p:animEffect transition="in" filter="wipe(left)">
                                      <p:cBhvr>
                                        <p:cTn id="15" dur="500"/>
                                        <p:tgtEl>
                                          <p:spTgt spid="315429"/>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5432"/>
                                        </p:tgtEl>
                                        <p:attrNameLst>
                                          <p:attrName>style.visibility</p:attrName>
                                        </p:attrNameLst>
                                      </p:cBhvr>
                                      <p:to>
                                        <p:strVal val="visible"/>
                                      </p:to>
                                    </p:set>
                                    <p:animEffect transition="in" filter="wipe(left)">
                                      <p:cBhvr>
                                        <p:cTn id="19" dur="500"/>
                                        <p:tgtEl>
                                          <p:spTgt spid="3154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754"/>
                                        </p:tgtEl>
                                        <p:attrNameLst>
                                          <p:attrName>style.visibility</p:attrName>
                                        </p:attrNameLst>
                                      </p:cBhvr>
                                      <p:to>
                                        <p:strVal val="visible"/>
                                      </p:to>
                                    </p:set>
                                    <p:animEffect transition="in" filter="wipe(left)">
                                      <p:cBhvr>
                                        <p:cTn id="24" dur="500"/>
                                        <p:tgtEl>
                                          <p:spTgt spid="31754"/>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34" grpId="0" autoUpdateAnimBg="0"/>
      <p:bldP spid="315429" grpId="0" autoUpdateAnimBg="0"/>
      <p:bldP spid="315432" grpId="0" autoUpdateAnimBg="0"/>
      <p:bldP spid="315433" grpId="0" autoUpdateAnimBg="0"/>
      <p:bldP spid="31754"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7104" y="6306487"/>
            <a:ext cx="2313296"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solidFill>
                  <a:schemeClr val="tx1"/>
                </a:solidFill>
                <a:latin typeface="Liberation Sans" panose="020B0604020202020204" pitchFamily="34" charset="0"/>
              </a:rPr>
              <a:t>Illustration </a:t>
            </a:r>
            <a:r>
              <a:rPr lang="en-US" sz="1200" dirty="0" smtClean="0">
                <a:solidFill>
                  <a:schemeClr val="tx1"/>
                </a:solidFill>
                <a:latin typeface="Liberation Sans" panose="020B0604020202020204" pitchFamily="34" charset="0"/>
              </a:rPr>
              <a:t>3-7</a:t>
            </a:r>
            <a:endParaRPr lang="en-US" sz="1200" b="1" dirty="0">
              <a:solidFill>
                <a:schemeClr val="tx1"/>
              </a:solidFill>
              <a:latin typeface="Liberation Sans" panose="020B0604020202020204" pitchFamily="34" charset="0"/>
            </a:endParaRPr>
          </a:p>
          <a:p>
            <a:pPr algn="l"/>
            <a:r>
              <a:rPr lang="en-US" sz="1200" b="0" dirty="0" smtClean="0">
                <a:solidFill>
                  <a:schemeClr val="tx1"/>
                </a:solidFill>
                <a:latin typeface="Liberation Sans" panose="020B0604020202020204" pitchFamily="34" charset="0"/>
              </a:rPr>
              <a:t>Adjustment for depreciation</a:t>
            </a:r>
            <a:endParaRPr lang="en-US" sz="1200" b="0" dirty="0">
              <a:solidFill>
                <a:schemeClr val="tx1"/>
              </a:solidFill>
              <a:latin typeface="Liberation Sans" panose="020B0604020202020204" pitchFamily="34" charset="0"/>
            </a:endParaRPr>
          </a:p>
        </p:txBody>
      </p:sp>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59" y="279369"/>
            <a:ext cx="7921641" cy="599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910184028"/>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3797" name="Text Box 9"/>
          <p:cNvSpPr txBox="1">
            <a:spLocks noChangeArrowheads="1"/>
          </p:cNvSpPr>
          <p:nvPr/>
        </p:nvSpPr>
        <p:spPr bwMode="auto">
          <a:xfrm>
            <a:off x="914400" y="6234752"/>
            <a:ext cx="55626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1200">
                <a:solidFill>
                  <a:schemeClr val="tx1"/>
                </a:solidFill>
                <a:latin typeface="Liberation Sans" panose="020B0604020202020204" pitchFamily="34" charset="0"/>
              </a:defRPr>
            </a:lvl1pPr>
          </a:lstStyle>
          <a:p>
            <a:r>
              <a:rPr lang="en-US" dirty="0"/>
              <a:t>Illustration 3-8</a:t>
            </a:r>
          </a:p>
          <a:p>
            <a:r>
              <a:rPr lang="en-US" b="0" dirty="0"/>
              <a:t>Statement of </a:t>
            </a:r>
            <a:r>
              <a:rPr lang="en-US" b="0" dirty="0" smtClean="0"/>
              <a:t>financial position presentation </a:t>
            </a:r>
            <a:r>
              <a:rPr lang="en-US" b="0" dirty="0"/>
              <a:t>of </a:t>
            </a:r>
            <a:r>
              <a:rPr lang="en-US" b="0" dirty="0" smtClean="0"/>
              <a:t>accumulated depreciation</a:t>
            </a:r>
            <a:endParaRPr lang="en-US" altLang="en-US" b="0" dirty="0"/>
          </a:p>
        </p:txBody>
      </p:sp>
      <p:sp>
        <p:nvSpPr>
          <p:cNvPr id="33798" name="Text Box 2"/>
          <p:cNvSpPr txBox="1">
            <a:spLocks noChangeArrowheads="1"/>
          </p:cNvSpPr>
          <p:nvPr/>
        </p:nvSpPr>
        <p:spPr bwMode="auto">
          <a:xfrm>
            <a:off x="609600" y="1219200"/>
            <a:ext cx="7620000" cy="35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900"/>
              </a:spcBef>
              <a:buClrTx/>
              <a:buSzPct val="80000"/>
              <a:buFontTx/>
              <a:buNone/>
            </a:pPr>
            <a:r>
              <a:rPr lang="en-US" altLang="en-US" sz="2600" dirty="0">
                <a:solidFill>
                  <a:schemeClr val="tx1"/>
                </a:solidFill>
                <a:latin typeface="Liberation Sans" panose="020B0604020202020204" pitchFamily="34" charset="0"/>
              </a:rPr>
              <a:t>Statement Presentation</a:t>
            </a:r>
            <a:endParaRPr lang="en-US" altLang="en-US" sz="2600" b="0" dirty="0">
              <a:solidFill>
                <a:schemeClr val="tx1"/>
              </a:solidFill>
              <a:latin typeface="Liberation Sans" panose="020B0604020202020204" pitchFamily="34" charset="0"/>
            </a:endParaRPr>
          </a:p>
          <a:p>
            <a:pPr lvl="1">
              <a:lnSpc>
                <a:spcPct val="125000"/>
              </a:lnSpc>
              <a:spcBef>
                <a:spcPts val="9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Accumulated </a:t>
            </a:r>
            <a:r>
              <a:rPr lang="en-US" altLang="en-US" sz="2200" b="0" dirty="0">
                <a:solidFill>
                  <a:schemeClr val="tx1"/>
                </a:solidFill>
                <a:latin typeface="Liberation Sans" panose="020B0604020202020204" pitchFamily="34" charset="0"/>
              </a:rPr>
              <a:t>Depreciation is a </a:t>
            </a:r>
            <a:r>
              <a:rPr lang="en-US" altLang="en-US" sz="2200" dirty="0">
                <a:solidFill>
                  <a:schemeClr val="tx1"/>
                </a:solidFill>
                <a:latin typeface="Liberation Sans" panose="020B0604020202020204" pitchFamily="34" charset="0"/>
              </a:rPr>
              <a:t>contra asset account </a:t>
            </a:r>
            <a:r>
              <a:rPr lang="en-US" altLang="en-US" sz="2200" b="0" dirty="0">
                <a:solidFill>
                  <a:schemeClr val="tx1"/>
                </a:solidFill>
                <a:latin typeface="Liberation Sans" panose="020B0604020202020204" pitchFamily="34" charset="0"/>
              </a:rPr>
              <a:t>(credit). </a:t>
            </a:r>
          </a:p>
          <a:p>
            <a:pPr lvl="1">
              <a:lnSpc>
                <a:spcPct val="125000"/>
              </a:lnSpc>
              <a:spcBef>
                <a:spcPts val="9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Appears</a:t>
            </a:r>
            <a:r>
              <a:rPr lang="en-US" altLang="en-US" sz="2200" b="0" dirty="0">
                <a:solidFill>
                  <a:schemeClr val="tx1"/>
                </a:solidFill>
                <a:latin typeface="Liberation Sans" panose="020B0604020202020204" pitchFamily="34" charset="0"/>
              </a:rPr>
              <a:t> </a:t>
            </a:r>
            <a:r>
              <a:rPr lang="en-US" altLang="en-US" sz="2200" dirty="0">
                <a:solidFill>
                  <a:schemeClr val="tx1"/>
                </a:solidFill>
                <a:latin typeface="Liberation Sans" panose="020B0604020202020204" pitchFamily="34" charset="0"/>
              </a:rPr>
              <a:t>just after</a:t>
            </a:r>
            <a:r>
              <a:rPr lang="en-US" altLang="en-US" sz="2200" b="0" dirty="0">
                <a:solidFill>
                  <a:schemeClr val="tx1"/>
                </a:solidFill>
                <a:latin typeface="Liberation Sans" panose="020B0604020202020204" pitchFamily="34" charset="0"/>
              </a:rPr>
              <a:t> the account it offsets (Equipment) on the balance sheet. </a:t>
            </a:r>
          </a:p>
          <a:p>
            <a:pPr lvl="1">
              <a:lnSpc>
                <a:spcPct val="125000"/>
              </a:lnSpc>
              <a:spcBef>
                <a:spcPts val="900"/>
              </a:spcBef>
              <a:buClr>
                <a:srgbClr val="CC0000"/>
              </a:buClr>
              <a:buSzPct val="80000"/>
              <a:buFont typeface="Wingdings" pitchFamily="2" charset="2"/>
              <a:buChar char="u"/>
            </a:pPr>
            <a:r>
              <a:rPr lang="en-US" altLang="en-US" sz="2200" dirty="0">
                <a:solidFill>
                  <a:schemeClr val="hlink"/>
                </a:solidFill>
                <a:latin typeface="Liberation Sans" panose="020B0604020202020204" pitchFamily="34" charset="0"/>
              </a:rPr>
              <a:t>Book value</a:t>
            </a:r>
            <a:r>
              <a:rPr lang="en-US" altLang="en-US" sz="2200" b="0" dirty="0">
                <a:solidFill>
                  <a:schemeClr val="tx1"/>
                </a:solidFill>
                <a:latin typeface="Liberation Sans" panose="020B0604020202020204" pitchFamily="34" charset="0"/>
              </a:rPr>
              <a:t> is the difference between the cost of any depreciable asset and its accumulated depreciation.</a:t>
            </a:r>
          </a:p>
        </p:txBody>
      </p:sp>
      <p:sp>
        <p:nvSpPr>
          <p:cNvPr id="10"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PREPAID EXPENSES</a:t>
            </a:r>
            <a:endParaRPr lang="en-US" altLang="en-US" sz="3200" dirty="0">
              <a:solidFill>
                <a:srgbClr val="006600"/>
              </a:solidFill>
              <a:latin typeface="Liberation Sans" panose="020B0604020202020204" pitchFamily="34" charset="0"/>
            </a:endParaRP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902200"/>
            <a:ext cx="7696200" cy="127000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dirty="0" smtClean="0">
                <a:solidFill>
                  <a:schemeClr val="tx2">
                    <a:lumMod val="75000"/>
                  </a:schemeClr>
                </a:solidFill>
                <a:latin typeface="Arial" panose="020B0604020202020204" pitchFamily="34" charset="0"/>
                <a:cs typeface="Arial" panose="020B0604020202020204" pitchFamily="34" charset="0"/>
              </a:rPr>
              <a:t>3</a:t>
            </a:r>
            <a:endParaRPr lang="en-US" altLang="en-US" sz="960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852281"/>
            <a:ext cx="8331200" cy="417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25000"/>
              </a:lnSpc>
              <a:spcBef>
                <a:spcPts val="600"/>
              </a:spcBef>
              <a:defRPr/>
            </a:pPr>
            <a:r>
              <a:rPr lang="en-US" sz="2300" b="1"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25000"/>
              </a:lnSpc>
              <a:spcBef>
                <a:spcPts val="600"/>
              </a:spcBef>
              <a:spcAft>
                <a:spcPct val="35000"/>
              </a:spcAft>
              <a:defRPr/>
            </a:pPr>
            <a:r>
              <a:rPr lang="en-US" sz="1900" b="0" i="1" dirty="0" smtClean="0">
                <a:solidFill>
                  <a:schemeClr val="tx1"/>
                </a:solidFill>
                <a:latin typeface="Liberation Sans" panose="020B0604020202020204" pitchFamily="34" charset="0"/>
              </a:rPr>
              <a:t>After </a:t>
            </a:r>
            <a:r>
              <a:rPr lang="en-US" sz="1900" b="0" i="1"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Explain </a:t>
            </a:r>
            <a:r>
              <a:rPr lang="en-US" sz="1900" b="0" dirty="0">
                <a:solidFill>
                  <a:schemeClr val="tx1"/>
                </a:solidFill>
                <a:latin typeface="Liberation Sans" panose="020B0604020202020204" pitchFamily="34" charset="0"/>
              </a:rPr>
              <a:t>the time period </a:t>
            </a:r>
            <a:r>
              <a:rPr lang="en-US" sz="1900" b="0" dirty="0" smtClean="0">
                <a:solidFill>
                  <a:schemeClr val="tx1"/>
                </a:solidFill>
                <a:latin typeface="Liberation Sans" panose="020B0604020202020204" pitchFamily="34" charset="0"/>
              </a:rPr>
              <a:t>assumption.</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Explain </a:t>
            </a:r>
            <a:r>
              <a:rPr lang="en-US" sz="1900" b="0" dirty="0">
                <a:solidFill>
                  <a:schemeClr val="tx1"/>
                </a:solidFill>
                <a:latin typeface="Liberation Sans" panose="020B0604020202020204" pitchFamily="34" charset="0"/>
              </a:rPr>
              <a:t>the accrual basis of </a:t>
            </a:r>
            <a:r>
              <a:rPr lang="en-US" sz="1900" b="0" dirty="0" smtClean="0">
                <a:solidFill>
                  <a:schemeClr val="tx1"/>
                </a:solidFill>
                <a:latin typeface="Liberation Sans" panose="020B0604020202020204" pitchFamily="34" charset="0"/>
              </a:rPr>
              <a:t>accounting.</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Explain </a:t>
            </a:r>
            <a:r>
              <a:rPr lang="en-US" sz="1900" b="0" dirty="0">
                <a:solidFill>
                  <a:schemeClr val="tx1"/>
                </a:solidFill>
                <a:latin typeface="Liberation Sans" panose="020B0604020202020204" pitchFamily="34" charset="0"/>
              </a:rPr>
              <a:t>the reasons for adjusting </a:t>
            </a:r>
            <a:r>
              <a:rPr lang="en-US" sz="1900" b="0" dirty="0" smtClean="0">
                <a:solidFill>
                  <a:schemeClr val="tx1"/>
                </a:solidFill>
                <a:latin typeface="Liberation Sans" panose="020B0604020202020204" pitchFamily="34" charset="0"/>
              </a:rPr>
              <a:t>entries.</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Identify </a:t>
            </a:r>
            <a:r>
              <a:rPr lang="en-US" sz="1900" b="0" dirty="0">
                <a:solidFill>
                  <a:schemeClr val="tx1"/>
                </a:solidFill>
                <a:latin typeface="Liberation Sans" panose="020B0604020202020204" pitchFamily="34" charset="0"/>
              </a:rPr>
              <a:t>the major types of adjusting </a:t>
            </a:r>
            <a:r>
              <a:rPr lang="en-US" sz="1900" b="0" dirty="0" smtClean="0">
                <a:solidFill>
                  <a:schemeClr val="tx1"/>
                </a:solidFill>
                <a:latin typeface="Liberation Sans" panose="020B0604020202020204" pitchFamily="34" charset="0"/>
              </a:rPr>
              <a:t>entries.</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Prepare </a:t>
            </a:r>
            <a:r>
              <a:rPr lang="en-US" sz="1900" b="0" dirty="0">
                <a:solidFill>
                  <a:schemeClr val="tx1"/>
                </a:solidFill>
                <a:latin typeface="Liberation Sans" panose="020B0604020202020204" pitchFamily="34" charset="0"/>
              </a:rPr>
              <a:t>adjusting entries for </a:t>
            </a:r>
            <a:r>
              <a:rPr lang="en-US" sz="1900" b="0" dirty="0" smtClean="0">
                <a:solidFill>
                  <a:schemeClr val="tx1"/>
                </a:solidFill>
                <a:latin typeface="Liberation Sans" panose="020B0604020202020204" pitchFamily="34" charset="0"/>
              </a:rPr>
              <a:t>deferrals.</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Prepare </a:t>
            </a:r>
            <a:r>
              <a:rPr lang="en-US" sz="1900" b="0" dirty="0">
                <a:solidFill>
                  <a:schemeClr val="tx1"/>
                </a:solidFill>
                <a:latin typeface="Liberation Sans" panose="020B0604020202020204" pitchFamily="34" charset="0"/>
              </a:rPr>
              <a:t>adjusting entries for </a:t>
            </a:r>
            <a:r>
              <a:rPr lang="en-US" sz="1900" b="0" dirty="0" smtClean="0">
                <a:solidFill>
                  <a:schemeClr val="tx1"/>
                </a:solidFill>
                <a:latin typeface="Liberation Sans" panose="020B0604020202020204" pitchFamily="34" charset="0"/>
              </a:rPr>
              <a:t>accruals.</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Describe </a:t>
            </a:r>
            <a:r>
              <a:rPr lang="en-US" sz="1900" b="0" dirty="0">
                <a:solidFill>
                  <a:schemeClr val="tx1"/>
                </a:solidFill>
                <a:latin typeface="Liberation Sans" panose="020B0604020202020204" pitchFamily="34" charset="0"/>
              </a:rPr>
              <a:t>the nature and purpose of an adjusted trial balance.</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dirty="0" smtClean="0">
                <a:solidFill>
                  <a:srgbClr val="5F5F5F"/>
                </a:solidFill>
                <a:latin typeface="Liberation Sans" panose="020B0604020202020204" pitchFamily="34" charset="0"/>
                <a:cs typeface="Arial" panose="020B0604020202020204" pitchFamily="34" charset="0"/>
              </a:rPr>
              <a:t>CHAPTER</a:t>
            </a:r>
            <a:endParaRPr lang="en-US" altLang="en-US" sz="880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057400" y="754040"/>
            <a:ext cx="6781800"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400" b="1" dirty="0" smtClean="0">
                <a:solidFill>
                  <a:srgbClr val="5F5F5F"/>
                </a:solidFill>
                <a:latin typeface="Liberation Sans" panose="020B0604020202020204" pitchFamily="34" charset="0"/>
              </a:rPr>
              <a:t>Adjusting the Accounts</a:t>
            </a:r>
            <a:endParaRPr lang="en-US" altLang="en-US" sz="4400" b="1"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1981200" y="743764"/>
            <a:ext cx="0" cy="858753"/>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2983491893"/>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PREPAID EXPENSES</a:t>
            </a:r>
            <a:endParaRPr lang="en-US" altLang="en-US" sz="3200" dirty="0">
              <a:solidFill>
                <a:srgbClr val="006600"/>
              </a:solidFill>
              <a:latin typeface="Liberation Sans" panose="020B0604020202020204" pitchFamily="34" charset="0"/>
            </a:endParaRPr>
          </a:p>
        </p:txBody>
      </p:sp>
      <p:pic>
        <p:nvPicPr>
          <p:cNvPr id="1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76388"/>
            <a:ext cx="8534400" cy="2233612"/>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3872552"/>
            <a:ext cx="45720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3-9</a:t>
            </a:r>
          </a:p>
          <a:p>
            <a:r>
              <a:rPr lang="en-US" sz="1200" b="0" dirty="0">
                <a:solidFill>
                  <a:schemeClr val="tx1"/>
                </a:solidFill>
                <a:latin typeface="Liberation Sans" panose="020B0604020202020204" pitchFamily="34" charset="0"/>
              </a:rPr>
              <a:t>Accounting for </a:t>
            </a:r>
            <a:r>
              <a:rPr lang="en-US" sz="1200" b="0" dirty="0" smtClean="0">
                <a:solidFill>
                  <a:schemeClr val="tx1"/>
                </a:solidFill>
                <a:latin typeface="Liberation Sans" panose="020B0604020202020204" pitchFamily="34" charset="0"/>
              </a:rPr>
              <a:t>prepaid expenses</a:t>
            </a:r>
            <a:endParaRPr lang="en-US" sz="1200" b="0" dirty="0">
              <a:solidFill>
                <a:schemeClr val="tx1"/>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533400" y="1295400"/>
            <a:ext cx="8077200" cy="914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20000"/>
              </a:lnSpc>
              <a:buClr>
                <a:srgbClr val="006666"/>
              </a:buClr>
              <a:buSzTx/>
              <a:buFont typeface="Monotype Sorts" pitchFamily="2" charset="2"/>
              <a:buNone/>
            </a:pPr>
            <a:r>
              <a:rPr lang="en-US" altLang="en-US" sz="2200" b="0" dirty="0" smtClean="0">
                <a:effectLst/>
                <a:latin typeface="Liberation Sans" panose="020B0604020202020204" pitchFamily="34" charset="0"/>
              </a:rPr>
              <a:t>Receipt of cash that is recorded as a liability because the service has not been performed.</a:t>
            </a:r>
          </a:p>
        </p:txBody>
      </p:sp>
      <p:sp>
        <p:nvSpPr>
          <p:cNvPr id="35843" name="Rectangle 6"/>
          <p:cNvSpPr>
            <a:spLocks noChangeArrowheads="1"/>
          </p:cNvSpPr>
          <p:nvPr/>
        </p:nvSpPr>
        <p:spPr bwMode="auto">
          <a:xfrm>
            <a:off x="838200" y="3951288"/>
            <a:ext cx="2743200"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5715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Rent</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Airline tickets</a:t>
            </a:r>
          </a:p>
        </p:txBody>
      </p:sp>
      <p:sp>
        <p:nvSpPr>
          <p:cNvPr id="35847" name="Rectangle 12"/>
          <p:cNvSpPr>
            <a:spLocks noChangeArrowheads="1"/>
          </p:cNvSpPr>
          <p:nvPr/>
        </p:nvSpPr>
        <p:spPr bwMode="auto">
          <a:xfrm>
            <a:off x="3886200" y="3930650"/>
            <a:ext cx="4800600"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5715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Magazine subscriptions</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Customer deposits</a:t>
            </a:r>
          </a:p>
        </p:txBody>
      </p:sp>
      <p:sp>
        <p:nvSpPr>
          <p:cNvPr id="35848" name="Rectangle 13"/>
          <p:cNvSpPr>
            <a:spLocks noChangeArrowheads="1"/>
          </p:cNvSpPr>
          <p:nvPr/>
        </p:nvSpPr>
        <p:spPr bwMode="auto">
          <a:xfrm>
            <a:off x="609600" y="3429000"/>
            <a:ext cx="6324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spcAft>
                <a:spcPct val="20000"/>
              </a:spcAft>
              <a:buClrTx/>
              <a:buSzPct val="80000"/>
              <a:buFontTx/>
              <a:buNone/>
            </a:pPr>
            <a:r>
              <a:rPr lang="en-US" altLang="en-US" sz="2200" b="0" dirty="0">
                <a:latin typeface="Liberation Sans" panose="020B0604020202020204" pitchFamily="34" charset="0"/>
              </a:rPr>
              <a:t>Unearned revenues often occur in regard to:</a:t>
            </a:r>
          </a:p>
        </p:txBody>
      </p:sp>
      <p:sp>
        <p:nvSpPr>
          <p:cNvPr id="31755"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UNEARNED REVENUES</a:t>
            </a:r>
            <a:endParaRPr lang="en-US" altLang="en-US" sz="3200" dirty="0">
              <a:solidFill>
                <a:srgbClr val="006600"/>
              </a:solidFill>
              <a:latin typeface="Liberation Sans" panose="020B0604020202020204" pitchFamily="34" charset="0"/>
            </a:endParaRPr>
          </a:p>
        </p:txBody>
      </p:sp>
      <p:sp>
        <p:nvSpPr>
          <p:cNvPr id="14" name="Text Box 8"/>
          <p:cNvSpPr txBox="1">
            <a:spLocks noChangeArrowheads="1"/>
          </p:cNvSpPr>
          <p:nvPr/>
        </p:nvSpPr>
        <p:spPr bwMode="auto">
          <a:xfrm>
            <a:off x="990600" y="2544763"/>
            <a:ext cx="24384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Receipt</a:t>
            </a:r>
          </a:p>
        </p:txBody>
      </p:sp>
      <p:sp>
        <p:nvSpPr>
          <p:cNvPr id="15" name="Text Box 9"/>
          <p:cNvSpPr txBox="1">
            <a:spLocks noChangeArrowheads="1"/>
          </p:cNvSpPr>
          <p:nvPr/>
        </p:nvSpPr>
        <p:spPr bwMode="auto">
          <a:xfrm>
            <a:off x="5094288" y="2544763"/>
            <a:ext cx="3135312"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Revenue Recorded</a:t>
            </a:r>
          </a:p>
        </p:txBody>
      </p:sp>
      <p:sp>
        <p:nvSpPr>
          <p:cNvPr id="16" name="Text Box 10"/>
          <p:cNvSpPr txBox="1">
            <a:spLocks noChangeArrowheads="1"/>
          </p:cNvSpPr>
          <p:nvPr/>
        </p:nvSpPr>
        <p:spPr bwMode="auto">
          <a:xfrm>
            <a:off x="3200400" y="2578608"/>
            <a:ext cx="21336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dirty="0">
                <a:solidFill>
                  <a:srgbClr val="CC0000"/>
                </a:solidFill>
                <a:latin typeface="Liberation Sans" panose="020B0604020202020204" pitchFamily="34" charset="0"/>
                <a:cs typeface="Arial" charset="0"/>
              </a:rPr>
              <a:t>BEFORE</a:t>
            </a:r>
          </a:p>
        </p:txBody>
      </p:sp>
      <p:sp>
        <p:nvSpPr>
          <p:cNvPr id="1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09600" y="3769201"/>
            <a:ext cx="6787169" cy="26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2773"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6869" name="Rectangle 8"/>
          <p:cNvSpPr>
            <a:spLocks noChangeArrowheads="1"/>
          </p:cNvSpPr>
          <p:nvPr/>
        </p:nvSpPr>
        <p:spPr bwMode="auto">
          <a:xfrm>
            <a:off x="7467600" y="3657600"/>
            <a:ext cx="1524000" cy="83099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 dirty="0">
                <a:solidFill>
                  <a:schemeClr val="tx1"/>
                </a:solidFill>
                <a:latin typeface="Liberation Sans" panose="020B0604020202020204" pitchFamily="34" charset="0"/>
              </a:rPr>
              <a:t>Illustration 3-10</a:t>
            </a:r>
          </a:p>
          <a:p>
            <a:r>
              <a:rPr lang="en-US" sz="1200" b="0" dirty="0">
                <a:solidFill>
                  <a:schemeClr val="tx1"/>
                </a:solidFill>
                <a:latin typeface="Liberation Sans" panose="020B0604020202020204" pitchFamily="34" charset="0"/>
              </a:rPr>
              <a:t>Adjusting entries for unearned</a:t>
            </a:r>
          </a:p>
          <a:p>
            <a:r>
              <a:rPr lang="en-US" sz="1200" b="0" dirty="0">
                <a:solidFill>
                  <a:schemeClr val="tx1"/>
                </a:solidFill>
                <a:latin typeface="Liberation Sans" panose="020B0604020202020204" pitchFamily="34" charset="0"/>
              </a:rPr>
              <a:t>revenues</a:t>
            </a:r>
            <a:endParaRPr lang="en-US" altLang="en-US" sz="1200" b="0" dirty="0">
              <a:solidFill>
                <a:schemeClr val="tx1"/>
              </a:solidFill>
              <a:latin typeface="Liberation Sans" panose="020B0604020202020204" pitchFamily="34" charset="0"/>
            </a:endParaRPr>
          </a:p>
        </p:txBody>
      </p:sp>
      <p:sp>
        <p:nvSpPr>
          <p:cNvPr id="36871" name="Text Box 2050"/>
          <p:cNvSpPr txBox="1">
            <a:spLocks noChangeArrowheads="1"/>
          </p:cNvSpPr>
          <p:nvPr/>
        </p:nvSpPr>
        <p:spPr bwMode="auto">
          <a:xfrm>
            <a:off x="609600" y="1295400"/>
            <a:ext cx="7772400" cy="22736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Adjusting entry is made to </a:t>
            </a:r>
            <a:r>
              <a:rPr lang="en-US" altLang="en-US" sz="2100" dirty="0">
                <a:solidFill>
                  <a:schemeClr val="tx1"/>
                </a:solidFill>
                <a:latin typeface="Liberation Sans" panose="020B0604020202020204" pitchFamily="34" charset="0"/>
              </a:rPr>
              <a:t>record the revenue</a:t>
            </a:r>
            <a:r>
              <a:rPr lang="en-US" altLang="en-US" sz="2100" b="0" dirty="0">
                <a:solidFill>
                  <a:schemeClr val="tx1"/>
                </a:solidFill>
                <a:latin typeface="Liberation Sans" panose="020B0604020202020204" pitchFamily="34" charset="0"/>
              </a:rPr>
              <a:t> for services performed during the period and to show the liability that remains at the end of the accounting period.</a:t>
            </a:r>
          </a:p>
          <a:p>
            <a:pPr lvl="1">
              <a:lnSpc>
                <a:spcPct val="125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Results in a </a:t>
            </a:r>
            <a:r>
              <a:rPr lang="en-US" altLang="en-US" sz="2100" dirty="0">
                <a:solidFill>
                  <a:schemeClr val="tx1"/>
                </a:solidFill>
                <a:latin typeface="Liberation Sans" panose="020B0604020202020204" pitchFamily="34" charset="0"/>
              </a:rPr>
              <a:t>decrease</a:t>
            </a:r>
            <a:r>
              <a:rPr lang="en-US" altLang="en-US" sz="2100" b="0" dirty="0">
                <a:solidFill>
                  <a:schemeClr val="tx1"/>
                </a:solidFill>
                <a:latin typeface="Liberation Sans" panose="020B0604020202020204" pitchFamily="34" charset="0"/>
              </a:rPr>
              <a:t> (debit) to a </a:t>
            </a:r>
            <a:r>
              <a:rPr lang="en-US" altLang="en-US" sz="2100" dirty="0">
                <a:solidFill>
                  <a:schemeClr val="tx1"/>
                </a:solidFill>
                <a:latin typeface="Liberation Sans" panose="020B0604020202020204" pitchFamily="34" charset="0"/>
              </a:rPr>
              <a:t>liability account</a:t>
            </a:r>
            <a:r>
              <a:rPr lang="en-US" altLang="en-US" sz="2100" b="0" dirty="0">
                <a:solidFill>
                  <a:schemeClr val="tx1"/>
                </a:solidFill>
                <a:latin typeface="Liberation Sans" panose="020B0604020202020204" pitchFamily="34" charset="0"/>
              </a:rPr>
              <a:t> and an </a:t>
            </a:r>
            <a:r>
              <a:rPr lang="en-US" altLang="en-US" sz="2100" dirty="0">
                <a:solidFill>
                  <a:schemeClr val="tx1"/>
                </a:solidFill>
                <a:latin typeface="Liberation Sans" panose="020B0604020202020204" pitchFamily="34" charset="0"/>
              </a:rPr>
              <a:t>increase</a:t>
            </a:r>
            <a:r>
              <a:rPr lang="en-US" altLang="en-US" sz="2100" b="0" dirty="0">
                <a:solidFill>
                  <a:schemeClr val="tx1"/>
                </a:solidFill>
                <a:latin typeface="Liberation Sans" panose="020B0604020202020204" pitchFamily="34" charset="0"/>
              </a:rPr>
              <a:t> (credit) to a </a:t>
            </a:r>
            <a:r>
              <a:rPr lang="en-US" altLang="en-US" sz="2100" dirty="0">
                <a:solidFill>
                  <a:schemeClr val="tx1"/>
                </a:solidFill>
                <a:latin typeface="Liberation Sans" panose="020B0604020202020204" pitchFamily="34" charset="0"/>
              </a:rPr>
              <a:t>revenue account</a:t>
            </a:r>
            <a:r>
              <a:rPr lang="en-US" altLang="en-US" sz="2100" b="0" dirty="0">
                <a:solidFill>
                  <a:schemeClr val="tx1"/>
                </a:solidFill>
                <a:latin typeface="Liberation Sans" panose="020B0604020202020204" pitchFamily="34" charset="0"/>
              </a:rPr>
              <a:t>.</a:t>
            </a: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UNEARNED REVENUES</a:t>
            </a:r>
            <a:endParaRPr lang="en-US" altLang="en-US" sz="3200" dirty="0">
              <a:solidFill>
                <a:srgbClr val="006600"/>
              </a:solidFill>
              <a:latin typeface="Liberation Sans" panose="020B0604020202020204" pitchFamily="34" charset="0"/>
            </a:endParaRPr>
          </a:p>
        </p:txBody>
      </p:sp>
      <p:sp>
        <p:nvSpPr>
          <p:cNvPr id="10"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0"/>
          <p:cNvSpPr txBox="1">
            <a:spLocks noChangeArrowheads="1"/>
          </p:cNvSpPr>
          <p:nvPr/>
        </p:nvSpPr>
        <p:spPr bwMode="auto">
          <a:xfrm>
            <a:off x="609600" y="1295400"/>
            <a:ext cx="8153400" cy="211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100" dirty="0">
                <a:solidFill>
                  <a:schemeClr val="tx1"/>
                </a:solidFill>
                <a:latin typeface="Liberation Sans" panose="020B0604020202020204" pitchFamily="34" charset="0"/>
              </a:rPr>
              <a:t>Illustration: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Advertising </a:t>
            </a:r>
            <a:r>
              <a:rPr lang="en-US" altLang="en-US" sz="2100" b="0" dirty="0" smtClean="0">
                <a:solidFill>
                  <a:schemeClr val="tx1"/>
                </a:solidFill>
                <a:latin typeface="Liberation Sans" panose="020B0604020202020204" pitchFamily="34" charset="0"/>
              </a:rPr>
              <a:t>Inc. </a:t>
            </a:r>
            <a:r>
              <a:rPr lang="en-US" altLang="en-US" sz="2100" b="0" dirty="0">
                <a:solidFill>
                  <a:schemeClr val="tx1"/>
                </a:solidFill>
                <a:latin typeface="Liberation Sans" panose="020B0604020202020204" pitchFamily="34" charset="0"/>
              </a:rPr>
              <a:t>received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1,200 </a:t>
            </a:r>
            <a:r>
              <a:rPr lang="en-US" altLang="en-US" sz="2100" b="0" dirty="0">
                <a:solidFill>
                  <a:schemeClr val="tx1"/>
                </a:solidFill>
                <a:latin typeface="Liberation Sans" panose="020B0604020202020204" pitchFamily="34" charset="0"/>
              </a:rPr>
              <a:t>on October 2 from R. Knox for advertising services expected to be completed by December 31.  Unearned Service Revenue shows a balance of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1,200 </a:t>
            </a:r>
            <a:r>
              <a:rPr lang="en-US" altLang="en-US" sz="2100" b="0" dirty="0">
                <a:solidFill>
                  <a:schemeClr val="tx1"/>
                </a:solidFill>
                <a:latin typeface="Liberation Sans" panose="020B0604020202020204" pitchFamily="34" charset="0"/>
              </a:rPr>
              <a:t>in the October 31 trial balance. Analysis reveals that the company performed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400 </a:t>
            </a:r>
            <a:r>
              <a:rPr lang="en-US" altLang="en-US" sz="2100" b="0" dirty="0">
                <a:solidFill>
                  <a:schemeClr val="tx1"/>
                </a:solidFill>
                <a:latin typeface="Liberation Sans" panose="020B0604020202020204" pitchFamily="34" charset="0"/>
              </a:rPr>
              <a:t>of services in October.</a:t>
            </a:r>
          </a:p>
        </p:txBody>
      </p:sp>
      <p:sp>
        <p:nvSpPr>
          <p:cNvPr id="315429" name="Text Box 37"/>
          <p:cNvSpPr txBox="1">
            <a:spLocks noChangeArrowheads="1"/>
          </p:cNvSpPr>
          <p:nvPr/>
        </p:nvSpPr>
        <p:spPr bwMode="auto">
          <a:xfrm>
            <a:off x="1981200" y="4192588"/>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Service Revenue</a:t>
            </a:r>
          </a:p>
        </p:txBody>
      </p:sp>
      <p:sp>
        <p:nvSpPr>
          <p:cNvPr id="315432" name="Text Box 40"/>
          <p:cNvSpPr txBox="1">
            <a:spLocks noChangeArrowheads="1"/>
          </p:cNvSpPr>
          <p:nvPr/>
        </p:nvSpPr>
        <p:spPr bwMode="auto">
          <a:xfrm>
            <a:off x="6934200" y="4192588"/>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400</a:t>
            </a:r>
          </a:p>
        </p:txBody>
      </p:sp>
      <p:sp>
        <p:nvSpPr>
          <p:cNvPr id="315433" name="Text Box 41"/>
          <p:cNvSpPr txBox="1">
            <a:spLocks noChangeArrowheads="1"/>
          </p:cNvSpPr>
          <p:nvPr/>
        </p:nvSpPr>
        <p:spPr bwMode="auto">
          <a:xfrm>
            <a:off x="1981200" y="3733800"/>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Unearned Service Revenue</a:t>
            </a:r>
          </a:p>
        </p:txBody>
      </p:sp>
      <p:sp>
        <p:nvSpPr>
          <p:cNvPr id="315434" name="Text Box 42"/>
          <p:cNvSpPr txBox="1">
            <a:spLocks noChangeArrowheads="1"/>
          </p:cNvSpPr>
          <p:nvPr/>
        </p:nvSpPr>
        <p:spPr bwMode="auto">
          <a:xfrm>
            <a:off x="5943600" y="37338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400</a:t>
            </a:r>
          </a:p>
        </p:txBody>
      </p:sp>
      <p:sp>
        <p:nvSpPr>
          <p:cNvPr id="37895" name="Text Box 48"/>
          <p:cNvSpPr txBox="1">
            <a:spLocks noChangeArrowheads="1"/>
          </p:cNvSpPr>
          <p:nvPr/>
        </p:nvSpPr>
        <p:spPr bwMode="auto">
          <a:xfrm>
            <a:off x="609600" y="37338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Oct. 31</a:t>
            </a:r>
          </a:p>
        </p:txBody>
      </p:sp>
      <p:sp>
        <p:nvSpPr>
          <p:cNvPr id="33802"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UNEARNED REVENUES</a:t>
            </a:r>
            <a:endParaRPr lang="en-US" altLang="en-US" sz="3200" dirty="0">
              <a:solidFill>
                <a:srgbClr val="006600"/>
              </a:solidFill>
              <a:latin typeface="Liberation Sans" panose="020B0604020202020204" pitchFamily="34" charset="0"/>
            </a:endParaRPr>
          </a:p>
        </p:txBody>
      </p:sp>
      <p:sp>
        <p:nvSpPr>
          <p:cNvPr id="13"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1184" y="5570560"/>
            <a:ext cx="3316416"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solidFill>
                  <a:schemeClr val="tx1"/>
                </a:solidFill>
                <a:latin typeface="Liberation Sans" panose="020B0604020202020204" pitchFamily="34" charset="0"/>
              </a:rPr>
              <a:t>Illustration </a:t>
            </a:r>
            <a:r>
              <a:rPr lang="en-US" sz="1200" dirty="0" smtClean="0">
                <a:solidFill>
                  <a:schemeClr val="tx1"/>
                </a:solidFill>
                <a:latin typeface="Liberation Sans" panose="020B0604020202020204" pitchFamily="34" charset="0"/>
              </a:rPr>
              <a:t>3-11</a:t>
            </a:r>
            <a:endParaRPr lang="en-US" sz="1200" b="1" dirty="0">
              <a:solidFill>
                <a:schemeClr val="tx1"/>
              </a:solidFill>
              <a:latin typeface="Liberation Sans" panose="020B0604020202020204" pitchFamily="34" charset="0"/>
            </a:endParaRPr>
          </a:p>
          <a:p>
            <a:pPr algn="l"/>
            <a:r>
              <a:rPr lang="en-US" sz="1200" b="0" dirty="0" smtClean="0">
                <a:solidFill>
                  <a:schemeClr val="tx1"/>
                </a:solidFill>
                <a:latin typeface="Liberation Sans" panose="020B0604020202020204" pitchFamily="34" charset="0"/>
              </a:rPr>
              <a:t>Service revenue accounts after adjustment</a:t>
            </a:r>
            <a:endParaRPr lang="en-US" sz="1200" b="0" dirty="0">
              <a:solidFill>
                <a:schemeClr val="tx1"/>
              </a:solidFill>
              <a:latin typeface="Liberation Sans" panose="020B0604020202020204" pitchFamily="34" charset="0"/>
            </a:endParaRPr>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7504"/>
            <a:ext cx="8322187" cy="528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705534874"/>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UNEARNED REVENUES</a:t>
            </a:r>
            <a:endParaRPr lang="en-US" altLang="en-US" sz="3200" dirty="0">
              <a:solidFill>
                <a:srgbClr val="006600"/>
              </a:solidFill>
              <a:latin typeface="Liberation Sans" panose="020B0604020202020204" pitchFamily="34" charset="0"/>
            </a:endParaRPr>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72904"/>
            <a:ext cx="8534400" cy="2579688"/>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0631" y="4208143"/>
            <a:ext cx="2674969"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3-12</a:t>
            </a:r>
          </a:p>
          <a:p>
            <a:r>
              <a:rPr lang="en-US" sz="1200" b="0" dirty="0">
                <a:solidFill>
                  <a:schemeClr val="tx1"/>
                </a:solidFill>
                <a:latin typeface="Liberation Sans" panose="020B0604020202020204" pitchFamily="34" charset="0"/>
              </a:rPr>
              <a:t>Accounting for </a:t>
            </a:r>
            <a:r>
              <a:rPr lang="en-US" sz="1200" b="0" dirty="0" smtClean="0">
                <a:solidFill>
                  <a:schemeClr val="tx1"/>
                </a:solidFill>
                <a:latin typeface="Liberation Sans" panose="020B0604020202020204" pitchFamily="34" charset="0"/>
              </a:rPr>
              <a:t>unearned revenues</a:t>
            </a:r>
            <a:endParaRPr lang="en-US" sz="1200" b="0" dirty="0">
              <a:solidFill>
                <a:schemeClr val="tx1"/>
              </a:solidFill>
              <a:latin typeface="Liberation Sans" panose="020B0604020202020204" pitchFamily="34" charset="0"/>
            </a:endParaRPr>
          </a:p>
        </p:txBody>
      </p:sp>
      <p:sp>
        <p:nvSpPr>
          <p:cNvPr id="10"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84496" y="1135184"/>
            <a:ext cx="8153400" cy="4686219"/>
          </a:xfrm>
          <a:prstGeom prst="rect">
            <a:avLst/>
          </a:prstGeom>
        </p:spPr>
        <p:txBody>
          <a:bodyPr wrap="square">
            <a:spAutoFit/>
          </a:bodyPr>
          <a:lstStyle/>
          <a:p>
            <a:pPr algn="just">
              <a:lnSpc>
                <a:spcPct val="110000"/>
              </a:lnSpc>
              <a:spcBef>
                <a:spcPts val="600"/>
              </a:spcBef>
            </a:pPr>
            <a:r>
              <a:rPr lang="en-US" sz="2200" b="1" dirty="0" smtClean="0">
                <a:solidFill>
                  <a:schemeClr val="tx1"/>
                </a:solidFill>
                <a:latin typeface="Liberation Sans" panose="020B0604020202020204" pitchFamily="34" charset="0"/>
              </a:rPr>
              <a:t>Turning Gift Cards into Revenue</a:t>
            </a:r>
          </a:p>
          <a:p>
            <a:pPr algn="just">
              <a:lnSpc>
                <a:spcPct val="110000"/>
              </a:lnSpc>
              <a:spcBef>
                <a:spcPts val="600"/>
              </a:spcBef>
            </a:pPr>
            <a:r>
              <a:rPr lang="en-US" sz="2200" b="0" dirty="0" smtClean="0">
                <a:solidFill>
                  <a:schemeClr val="tx1"/>
                </a:solidFill>
                <a:latin typeface="Liberation Sans" panose="020B0604020202020204" pitchFamily="34" charset="0"/>
              </a:rPr>
              <a:t>Those </a:t>
            </a:r>
            <a:r>
              <a:rPr lang="en-US" sz="2200" b="0" dirty="0">
                <a:solidFill>
                  <a:schemeClr val="tx1"/>
                </a:solidFill>
                <a:latin typeface="Liberation Sans" panose="020B0604020202020204" pitchFamily="34" charset="0"/>
              </a:rPr>
              <a:t>of you who are </a:t>
            </a:r>
            <a:r>
              <a:rPr lang="en-US" sz="2200" b="0" dirty="0" smtClean="0">
                <a:solidFill>
                  <a:schemeClr val="tx1"/>
                </a:solidFill>
                <a:latin typeface="Liberation Sans" panose="020B0604020202020204" pitchFamily="34" charset="0"/>
              </a:rPr>
              <a:t>marketing majors </a:t>
            </a:r>
            <a:r>
              <a:rPr lang="en-US" sz="2200" b="0" dirty="0">
                <a:solidFill>
                  <a:schemeClr val="tx1"/>
                </a:solidFill>
                <a:latin typeface="Liberation Sans" panose="020B0604020202020204" pitchFamily="34" charset="0"/>
              </a:rPr>
              <a:t>(and </a:t>
            </a:r>
            <a:r>
              <a:rPr lang="en-US" sz="2200" b="0" dirty="0" smtClean="0">
                <a:solidFill>
                  <a:schemeClr val="tx1"/>
                </a:solidFill>
                <a:latin typeface="Liberation Sans" panose="020B0604020202020204" pitchFamily="34" charset="0"/>
              </a:rPr>
              <a:t>even most </a:t>
            </a:r>
            <a:r>
              <a:rPr lang="en-US" sz="2200" b="0" dirty="0">
                <a:solidFill>
                  <a:schemeClr val="tx1"/>
                </a:solidFill>
                <a:latin typeface="Liberation Sans" panose="020B0604020202020204" pitchFamily="34" charset="0"/>
              </a:rPr>
              <a:t>of you who are not</a:t>
            </a:r>
            <a:r>
              <a:rPr lang="en-US" sz="2200" b="0" dirty="0" smtClean="0">
                <a:solidFill>
                  <a:schemeClr val="tx1"/>
                </a:solidFill>
                <a:latin typeface="Liberation Sans" panose="020B0604020202020204" pitchFamily="34" charset="0"/>
              </a:rPr>
              <a:t>) know </a:t>
            </a:r>
            <a:r>
              <a:rPr lang="en-US" sz="2200" b="0" dirty="0">
                <a:solidFill>
                  <a:schemeClr val="tx1"/>
                </a:solidFill>
                <a:latin typeface="Liberation Sans" panose="020B0604020202020204" pitchFamily="34" charset="0"/>
              </a:rPr>
              <a:t>that gift cards </a:t>
            </a:r>
            <a:r>
              <a:rPr lang="en-US" sz="2200" b="0" dirty="0" smtClean="0">
                <a:solidFill>
                  <a:schemeClr val="tx1"/>
                </a:solidFill>
                <a:latin typeface="Liberation Sans" panose="020B0604020202020204" pitchFamily="34" charset="0"/>
              </a:rPr>
              <a:t>are among </a:t>
            </a:r>
            <a:r>
              <a:rPr lang="en-US" sz="2200" b="0" dirty="0">
                <a:solidFill>
                  <a:schemeClr val="tx1"/>
                </a:solidFill>
                <a:latin typeface="Liberation Sans" panose="020B0604020202020204" pitchFamily="34" charset="0"/>
              </a:rPr>
              <a:t>the hottest </a:t>
            </a:r>
            <a:r>
              <a:rPr lang="en-US" sz="2200" b="0" dirty="0" smtClean="0">
                <a:solidFill>
                  <a:schemeClr val="tx1"/>
                </a:solidFill>
                <a:latin typeface="Liberation Sans" panose="020B0604020202020204" pitchFamily="34" charset="0"/>
              </a:rPr>
              <a:t>marketing tools </a:t>
            </a:r>
            <a:r>
              <a:rPr lang="en-US" sz="2200" b="0" dirty="0">
                <a:solidFill>
                  <a:schemeClr val="tx1"/>
                </a:solidFill>
                <a:latin typeface="Liberation Sans" panose="020B0604020202020204" pitchFamily="34" charset="0"/>
              </a:rPr>
              <a:t>in </a:t>
            </a:r>
            <a:r>
              <a:rPr lang="en-US" sz="2200" b="0" dirty="0" smtClean="0">
                <a:solidFill>
                  <a:schemeClr val="tx1"/>
                </a:solidFill>
                <a:latin typeface="Liberation Sans" panose="020B0604020202020204" pitchFamily="34" charset="0"/>
              </a:rPr>
              <a:t>merchandising today</a:t>
            </a:r>
            <a:r>
              <a:rPr lang="en-US" sz="2200" b="0" dirty="0">
                <a:solidFill>
                  <a:schemeClr val="tx1"/>
                </a:solidFill>
                <a:latin typeface="Liberation Sans" panose="020B0604020202020204" pitchFamily="34" charset="0"/>
              </a:rPr>
              <a:t>. </a:t>
            </a:r>
            <a:r>
              <a:rPr lang="en-US" sz="2200" b="0" dirty="0" smtClean="0">
                <a:solidFill>
                  <a:schemeClr val="tx1"/>
                </a:solidFill>
                <a:latin typeface="Liberation Sans" panose="020B0604020202020204" pitchFamily="34" charset="0"/>
              </a:rPr>
              <a:t>Customers at </a:t>
            </a:r>
            <a:r>
              <a:rPr lang="en-US" sz="2200" b="0" dirty="0">
                <a:solidFill>
                  <a:schemeClr val="tx1"/>
                </a:solidFill>
                <a:latin typeface="Liberation Sans" panose="020B0604020202020204" pitchFamily="34" charset="0"/>
              </a:rPr>
              <a:t>stores such as </a:t>
            </a:r>
            <a:r>
              <a:rPr lang="en-US" sz="2200" dirty="0">
                <a:solidFill>
                  <a:srgbClr val="CC0000"/>
                </a:solidFill>
                <a:latin typeface="Liberation Sans" panose="020B0604020202020204" pitchFamily="34" charset="0"/>
              </a:rPr>
              <a:t>Marks </a:t>
            </a:r>
            <a:r>
              <a:rPr lang="en-US" sz="2200" dirty="0" smtClean="0">
                <a:solidFill>
                  <a:srgbClr val="CC0000"/>
                </a:solidFill>
                <a:latin typeface="Liberation Sans" panose="020B0604020202020204" pitchFamily="34" charset="0"/>
              </a:rPr>
              <a:t>&amp; Spencer </a:t>
            </a:r>
            <a:r>
              <a:rPr lang="en-US" sz="2200" dirty="0">
                <a:solidFill>
                  <a:srgbClr val="CC0000"/>
                </a:solidFill>
                <a:latin typeface="Liberation Sans" panose="020B0604020202020204" pitchFamily="34" charset="0"/>
              </a:rPr>
              <a:t>plc </a:t>
            </a:r>
            <a:r>
              <a:rPr lang="en-US" sz="2200" b="0" dirty="0">
                <a:solidFill>
                  <a:schemeClr val="tx1"/>
                </a:solidFill>
                <a:latin typeface="Liberation Sans" panose="020B0604020202020204" pitchFamily="34" charset="0"/>
              </a:rPr>
              <a:t>(GBR) </a:t>
            </a:r>
            <a:r>
              <a:rPr lang="en-US" sz="2200" b="0" dirty="0" smtClean="0">
                <a:solidFill>
                  <a:schemeClr val="tx1"/>
                </a:solidFill>
                <a:latin typeface="Liberation Sans" panose="020B0604020202020204" pitchFamily="34" charset="0"/>
              </a:rPr>
              <a:t>purchase gift </a:t>
            </a:r>
            <a:r>
              <a:rPr lang="en-US" sz="2200" b="0" dirty="0">
                <a:solidFill>
                  <a:schemeClr val="tx1"/>
                </a:solidFill>
                <a:latin typeface="Liberation Sans" panose="020B0604020202020204" pitchFamily="34" charset="0"/>
              </a:rPr>
              <a:t>cards and give them </a:t>
            </a:r>
            <a:r>
              <a:rPr lang="en-US" sz="2200" b="0" dirty="0" smtClean="0">
                <a:solidFill>
                  <a:schemeClr val="tx1"/>
                </a:solidFill>
                <a:latin typeface="Liberation Sans" panose="020B0604020202020204" pitchFamily="34" charset="0"/>
              </a:rPr>
              <a:t>to someone </a:t>
            </a:r>
            <a:r>
              <a:rPr lang="en-US" sz="2200" b="0" dirty="0">
                <a:solidFill>
                  <a:schemeClr val="tx1"/>
                </a:solidFill>
                <a:latin typeface="Liberation Sans" panose="020B0604020202020204" pitchFamily="34" charset="0"/>
              </a:rPr>
              <a:t>for later use</a:t>
            </a:r>
            <a:r>
              <a:rPr lang="en-US" sz="2200" b="0" dirty="0" smtClean="0">
                <a:solidFill>
                  <a:schemeClr val="tx1"/>
                </a:solidFill>
                <a:latin typeface="Liberation Sans" panose="020B0604020202020204" pitchFamily="34" charset="0"/>
              </a:rPr>
              <a:t>. Although </a:t>
            </a:r>
            <a:r>
              <a:rPr lang="en-US" sz="2200" b="0" dirty="0">
                <a:solidFill>
                  <a:schemeClr val="tx1"/>
                </a:solidFill>
                <a:latin typeface="Liberation Sans" panose="020B0604020202020204" pitchFamily="34" charset="0"/>
              </a:rPr>
              <a:t>these </a:t>
            </a:r>
            <a:r>
              <a:rPr lang="en-US" sz="2200" b="0" dirty="0" smtClean="0">
                <a:solidFill>
                  <a:schemeClr val="tx1"/>
                </a:solidFill>
                <a:latin typeface="Liberation Sans" panose="020B0604020202020204" pitchFamily="34" charset="0"/>
              </a:rPr>
              <a:t>programs are </a:t>
            </a:r>
            <a:r>
              <a:rPr lang="en-US" sz="2200" b="0" dirty="0">
                <a:solidFill>
                  <a:schemeClr val="tx1"/>
                </a:solidFill>
                <a:latin typeface="Liberation Sans" panose="020B0604020202020204" pitchFamily="34" charset="0"/>
              </a:rPr>
              <a:t>popular </a:t>
            </a:r>
            <a:r>
              <a:rPr lang="en-US" sz="2200" b="0" dirty="0" smtClean="0">
                <a:solidFill>
                  <a:schemeClr val="tx1"/>
                </a:solidFill>
                <a:latin typeface="Liberation Sans" panose="020B0604020202020204" pitchFamily="34" charset="0"/>
              </a:rPr>
              <a:t>with marketing </a:t>
            </a:r>
            <a:r>
              <a:rPr lang="en-US" sz="2200" b="0" dirty="0">
                <a:solidFill>
                  <a:schemeClr val="tx1"/>
                </a:solidFill>
                <a:latin typeface="Liberation Sans" panose="020B0604020202020204" pitchFamily="34" charset="0"/>
              </a:rPr>
              <a:t>executives, </a:t>
            </a:r>
            <a:r>
              <a:rPr lang="en-US" sz="2200" b="0" dirty="0" smtClean="0">
                <a:solidFill>
                  <a:schemeClr val="tx1"/>
                </a:solidFill>
                <a:latin typeface="Liberation Sans" panose="020B0604020202020204" pitchFamily="34" charset="0"/>
              </a:rPr>
              <a:t>they create </a:t>
            </a:r>
            <a:r>
              <a:rPr lang="en-US" sz="2200" b="0" dirty="0">
                <a:solidFill>
                  <a:schemeClr val="tx1"/>
                </a:solidFill>
                <a:latin typeface="Liberation Sans" panose="020B0604020202020204" pitchFamily="34" charset="0"/>
              </a:rPr>
              <a:t>accounting questions. Should revenue be </a:t>
            </a:r>
            <a:r>
              <a:rPr lang="en-US" sz="2200" b="0" dirty="0" smtClean="0">
                <a:solidFill>
                  <a:schemeClr val="tx1"/>
                </a:solidFill>
                <a:latin typeface="Liberation Sans" panose="020B0604020202020204" pitchFamily="34" charset="0"/>
              </a:rPr>
              <a:t>recorded at </a:t>
            </a:r>
            <a:r>
              <a:rPr lang="en-US" sz="2200" b="0" dirty="0">
                <a:solidFill>
                  <a:schemeClr val="tx1"/>
                </a:solidFill>
                <a:latin typeface="Liberation Sans" panose="020B0604020202020204" pitchFamily="34" charset="0"/>
              </a:rPr>
              <a:t>the time the gift card is sold, or when it is exercised</a:t>
            </a:r>
            <a:r>
              <a:rPr lang="en-US" sz="2200" b="0" dirty="0" smtClean="0">
                <a:solidFill>
                  <a:schemeClr val="tx1"/>
                </a:solidFill>
                <a:latin typeface="Liberation Sans" panose="020B0604020202020204" pitchFamily="34" charset="0"/>
              </a:rPr>
              <a:t>? How </a:t>
            </a:r>
            <a:r>
              <a:rPr lang="en-US" sz="2200" b="0" dirty="0">
                <a:solidFill>
                  <a:schemeClr val="tx1"/>
                </a:solidFill>
                <a:latin typeface="Liberation Sans" panose="020B0604020202020204" pitchFamily="34" charset="0"/>
              </a:rPr>
              <a:t>should expired gift cards be accounted for</a:t>
            </a:r>
            <a:r>
              <a:rPr lang="en-US" sz="2200" b="0" dirty="0" smtClean="0">
                <a:solidFill>
                  <a:schemeClr val="tx1"/>
                </a:solidFill>
                <a:latin typeface="Liberation Sans" panose="020B0604020202020204" pitchFamily="34" charset="0"/>
              </a:rPr>
              <a:t>? </a:t>
            </a:r>
          </a:p>
          <a:p>
            <a:pPr algn="just">
              <a:lnSpc>
                <a:spcPct val="110000"/>
              </a:lnSpc>
              <a:spcBef>
                <a:spcPts val="600"/>
              </a:spcBef>
            </a:pPr>
            <a:r>
              <a:rPr lang="en-US" sz="2000" b="0" i="1" dirty="0" smtClean="0">
                <a:solidFill>
                  <a:schemeClr val="tx1"/>
                </a:solidFill>
                <a:latin typeface="Liberation Sans" panose="020B0604020202020204" pitchFamily="34" charset="0"/>
              </a:rPr>
              <a:t>Source</a:t>
            </a:r>
            <a:r>
              <a:rPr lang="en-US" sz="2000" b="0" i="1" dirty="0">
                <a:solidFill>
                  <a:schemeClr val="tx1"/>
                </a:solidFill>
                <a:latin typeface="Liberation Sans" panose="020B0604020202020204" pitchFamily="34" charset="0"/>
              </a:rPr>
              <a:t>:</a:t>
            </a:r>
            <a:r>
              <a:rPr lang="en-US" sz="2000" b="0" dirty="0">
                <a:solidFill>
                  <a:schemeClr val="tx1"/>
                </a:solidFill>
                <a:latin typeface="Liberation Sans" panose="020B0604020202020204" pitchFamily="34" charset="0"/>
              </a:rPr>
              <a:t> Robert Berner, “Gift Cards: No Gift to Investors</a:t>
            </a:r>
            <a:r>
              <a:rPr lang="en-US" sz="2000" b="0" dirty="0" smtClean="0">
                <a:solidFill>
                  <a:schemeClr val="tx1"/>
                </a:solidFill>
                <a:latin typeface="Liberation Sans" panose="020B0604020202020204" pitchFamily="34" charset="0"/>
              </a:rPr>
              <a:t>,” </a:t>
            </a:r>
            <a:r>
              <a:rPr lang="en-US" sz="2000" b="0" i="1" dirty="0" smtClean="0">
                <a:solidFill>
                  <a:schemeClr val="tx1"/>
                </a:solidFill>
                <a:latin typeface="Liberation Sans" panose="020B0604020202020204" pitchFamily="34" charset="0"/>
              </a:rPr>
              <a:t>BusinessWeek</a:t>
            </a:r>
            <a:r>
              <a:rPr lang="en-US" sz="2000" b="0" dirty="0" smtClean="0">
                <a:solidFill>
                  <a:schemeClr val="tx1"/>
                </a:solidFill>
                <a:latin typeface="Liberation Sans" panose="020B0604020202020204" pitchFamily="34" charset="0"/>
              </a:rPr>
              <a:t> </a:t>
            </a:r>
            <a:r>
              <a:rPr lang="en-US" sz="2000" b="0" dirty="0">
                <a:solidFill>
                  <a:schemeClr val="tx1"/>
                </a:solidFill>
                <a:latin typeface="Liberation Sans" panose="020B0604020202020204" pitchFamily="34" charset="0"/>
              </a:rPr>
              <a:t>(March 14, 2005), p. 86.</a:t>
            </a:r>
          </a:p>
        </p:txBody>
      </p:sp>
      <p:sp>
        <p:nvSpPr>
          <p:cNvPr id="9" name="Rectangle 8"/>
          <p:cNvSpPr/>
          <p:nvPr/>
        </p:nvSpPr>
        <p:spPr bwMode="auto">
          <a:xfrm>
            <a:off x="332096" y="353704"/>
            <a:ext cx="8458200" cy="5621395"/>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5978856"/>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164509755"/>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219317"/>
            <a:ext cx="8001000" cy="521373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900" dirty="0">
                <a:solidFill>
                  <a:schemeClr val="tx1"/>
                </a:solidFill>
                <a:latin typeface="Liberation Sans" panose="020B0604020202020204" pitchFamily="34" charset="0"/>
              </a:rPr>
              <a:t>The ledger of </a:t>
            </a:r>
            <a:r>
              <a:rPr lang="en-US" sz="1900" dirty="0" smtClean="0">
                <a:solidFill>
                  <a:schemeClr val="tx1"/>
                </a:solidFill>
                <a:latin typeface="Liberation Sans" panose="020B0604020202020204" pitchFamily="34" charset="0"/>
              </a:rPr>
              <a:t>Zhu Company </a:t>
            </a:r>
            <a:r>
              <a:rPr lang="en-US" sz="1900" dirty="0">
                <a:solidFill>
                  <a:schemeClr val="tx1"/>
                </a:solidFill>
                <a:latin typeface="Liberation Sans" panose="020B0604020202020204" pitchFamily="34" charset="0"/>
              </a:rPr>
              <a:t>on March 31, 2017, includes these selected </a:t>
            </a:r>
            <a:r>
              <a:rPr lang="en-US" sz="1900" dirty="0" smtClean="0">
                <a:solidFill>
                  <a:schemeClr val="tx1"/>
                </a:solidFill>
                <a:latin typeface="Liberation Sans" panose="020B0604020202020204" pitchFamily="34" charset="0"/>
              </a:rPr>
              <a:t>accounts before </a:t>
            </a:r>
            <a:r>
              <a:rPr lang="en-US" sz="19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900" dirty="0" smtClean="0">
                <a:solidFill>
                  <a:srgbClr val="CC0000"/>
                </a:solidFill>
                <a:latin typeface="Liberation Sans" panose="020B0604020202020204" pitchFamily="34" charset="0"/>
              </a:rPr>
              <a:t>(amounts in thousands)</a:t>
            </a:r>
            <a:r>
              <a:rPr lang="en-US" sz="1900" dirty="0" smtClean="0">
                <a:solidFill>
                  <a:schemeClr val="tx1"/>
                </a:solidFill>
                <a:latin typeface="Liberation Sans" panose="020B0604020202020204" pitchFamily="34" charset="0"/>
              </a:rPr>
              <a:t>	Debit 	Credit</a:t>
            </a:r>
            <a:endParaRPr lang="en-US" sz="1900" dirty="0">
              <a:solidFill>
                <a:schemeClr val="tx1"/>
              </a:solidFill>
              <a:latin typeface="Liberation Sans" panose="020B0604020202020204" pitchFamily="34" charset="0"/>
            </a:endParaRPr>
          </a:p>
          <a:p>
            <a:pPr indent="231775">
              <a:spcBef>
                <a:spcPts val="600"/>
              </a:spcBef>
              <a:tabLst>
                <a:tab pos="2057400" algn="l"/>
                <a:tab pos="5943600" algn="r"/>
                <a:tab pos="7094538" algn="r"/>
              </a:tabLst>
            </a:pPr>
            <a:r>
              <a:rPr lang="en-US" sz="1900" dirty="0">
                <a:solidFill>
                  <a:schemeClr val="tx1"/>
                </a:solidFill>
                <a:latin typeface="Liberation Sans" panose="020B0604020202020204" pitchFamily="34" charset="0"/>
              </a:rPr>
              <a:t>Prepaid Insurance </a:t>
            </a:r>
            <a:r>
              <a:rPr lang="en-US" sz="1900" dirty="0" smtClean="0">
                <a:solidFill>
                  <a:schemeClr val="tx1"/>
                </a:solidFill>
                <a:latin typeface="Liberation Sans" panose="020B0604020202020204" pitchFamily="34" charset="0"/>
              </a:rPr>
              <a:t>	¥ 3,600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Supplies </a:t>
            </a:r>
            <a:r>
              <a:rPr lang="en-US" sz="1900" dirty="0" smtClean="0">
                <a:solidFill>
                  <a:schemeClr val="tx1"/>
                </a:solidFill>
                <a:latin typeface="Liberation Sans" panose="020B0604020202020204" pitchFamily="34" charset="0"/>
              </a:rPr>
              <a:t>		2,800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Equipment </a:t>
            </a:r>
            <a:r>
              <a:rPr lang="en-US" sz="1900" dirty="0" smtClean="0">
                <a:solidFill>
                  <a:schemeClr val="tx1"/>
                </a:solidFill>
                <a:latin typeface="Liberation Sans" panose="020B0604020202020204" pitchFamily="34" charset="0"/>
              </a:rPr>
              <a:t>		25,000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Accumulated Depreciation—Equipment </a:t>
            </a:r>
            <a:r>
              <a:rPr lang="en-US" sz="190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 ¥ 5,000</a:t>
            </a: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Unearned Service Revenue </a:t>
            </a:r>
            <a:r>
              <a:rPr lang="en-US" sz="1900" dirty="0" smtClean="0">
                <a:solidFill>
                  <a:schemeClr val="tx1"/>
                </a:solidFill>
                <a:latin typeface="Liberation Sans" panose="020B0604020202020204" pitchFamily="34" charset="0"/>
              </a:rPr>
              <a:t>		9,200</a:t>
            </a:r>
            <a:endParaRPr lang="en-US" sz="1900" dirty="0">
              <a:solidFill>
                <a:schemeClr val="tx1"/>
              </a:solidFill>
              <a:latin typeface="Liberation Sans" panose="020B0604020202020204" pitchFamily="34" charset="0"/>
            </a:endParaRPr>
          </a:p>
          <a:p>
            <a:pPr>
              <a:lnSpc>
                <a:spcPct val="120000"/>
              </a:lnSpc>
              <a:spcBef>
                <a:spcPts val="600"/>
              </a:spcBef>
            </a:pPr>
            <a:r>
              <a:rPr lang="en-US" sz="1900" dirty="0">
                <a:solidFill>
                  <a:schemeClr val="tx1"/>
                </a:solidFill>
                <a:latin typeface="Liberation Sans" panose="020B0604020202020204" pitchFamily="34" charset="0"/>
              </a:rPr>
              <a:t>An analysis of the accounts shows the following.</a:t>
            </a:r>
          </a:p>
          <a:p>
            <a:pPr marL="342900" indent="-342900">
              <a:lnSpc>
                <a:spcPct val="120000"/>
              </a:lnSpc>
              <a:spcBef>
                <a:spcPts val="600"/>
              </a:spcBef>
              <a:buFont typeface="+mj-lt"/>
              <a:buAutoNum type="arabicPeriod"/>
            </a:pPr>
            <a:r>
              <a:rPr lang="en-US" sz="1900" dirty="0" smtClean="0">
                <a:solidFill>
                  <a:schemeClr val="tx1"/>
                </a:solidFill>
                <a:latin typeface="Liberation Sans" panose="020B0604020202020204" pitchFamily="34" charset="0"/>
              </a:rPr>
              <a:t>Insurance </a:t>
            </a:r>
            <a:r>
              <a:rPr lang="en-US" sz="1900" dirty="0">
                <a:solidFill>
                  <a:schemeClr val="tx1"/>
                </a:solidFill>
                <a:latin typeface="Liberation Sans" panose="020B0604020202020204" pitchFamily="34" charset="0"/>
              </a:rPr>
              <a:t>expires at the rate of </a:t>
            </a:r>
            <a:r>
              <a:rPr lang="en-US" sz="1900" dirty="0" smtClean="0">
                <a:solidFill>
                  <a:schemeClr val="tx1"/>
                </a:solidFill>
                <a:latin typeface="Liberation Sans" panose="020B0604020202020204" pitchFamily="34" charset="0"/>
              </a:rPr>
              <a:t>¥100 </a:t>
            </a:r>
            <a:r>
              <a:rPr lang="en-US" sz="1900" dirty="0">
                <a:solidFill>
                  <a:schemeClr val="tx1"/>
                </a:solidFill>
                <a:latin typeface="Liberation Sans" panose="020B0604020202020204" pitchFamily="34" charset="0"/>
              </a:rPr>
              <a:t>per </a:t>
            </a:r>
            <a:r>
              <a:rPr lang="en-US" sz="1900" dirty="0" smtClean="0">
                <a:solidFill>
                  <a:schemeClr val="tx1"/>
                </a:solidFill>
                <a:latin typeface="Liberation Sans" panose="020B0604020202020204" pitchFamily="34" charset="0"/>
              </a:rPr>
              <a:t>month.</a:t>
            </a:r>
          </a:p>
          <a:p>
            <a:pPr marL="342900" indent="-342900">
              <a:spcBef>
                <a:spcPts val="0"/>
              </a:spcBef>
              <a:buFont typeface="+mj-lt"/>
              <a:buAutoNum type="arabicPeriod"/>
            </a:pPr>
            <a:r>
              <a:rPr lang="en-US" sz="1900" dirty="0" smtClean="0">
                <a:solidFill>
                  <a:schemeClr val="tx1"/>
                </a:solidFill>
                <a:latin typeface="Liberation Sans" panose="020B0604020202020204" pitchFamily="34" charset="0"/>
              </a:rPr>
              <a:t>Supplies </a:t>
            </a:r>
            <a:r>
              <a:rPr lang="en-US" sz="1900" dirty="0">
                <a:solidFill>
                  <a:schemeClr val="tx1"/>
                </a:solidFill>
                <a:latin typeface="Liberation Sans" panose="020B0604020202020204" pitchFamily="34" charset="0"/>
              </a:rPr>
              <a:t>on hand total </a:t>
            </a:r>
            <a:r>
              <a:rPr lang="en-US" sz="1900" dirty="0" smtClean="0">
                <a:solidFill>
                  <a:schemeClr val="tx1"/>
                </a:solidFill>
                <a:latin typeface="Liberation Sans" panose="020B0604020202020204" pitchFamily="34" charset="0"/>
              </a:rPr>
              <a:t>¥800.</a:t>
            </a:r>
          </a:p>
          <a:p>
            <a:pPr marL="342900" indent="-342900">
              <a:spcBef>
                <a:spcPts val="0"/>
              </a:spcBef>
              <a:buFont typeface="+mj-lt"/>
              <a:buAutoNum type="arabicPeriod"/>
            </a:pPr>
            <a:r>
              <a:rPr lang="en-US" sz="1900" dirty="0" smtClean="0">
                <a:solidFill>
                  <a:schemeClr val="tx1"/>
                </a:solidFill>
                <a:latin typeface="Liberation Sans" panose="020B0604020202020204" pitchFamily="34" charset="0"/>
              </a:rPr>
              <a:t>The </a:t>
            </a:r>
            <a:r>
              <a:rPr lang="en-US" sz="1900" dirty="0">
                <a:solidFill>
                  <a:schemeClr val="tx1"/>
                </a:solidFill>
                <a:latin typeface="Liberation Sans" panose="020B0604020202020204" pitchFamily="34" charset="0"/>
              </a:rPr>
              <a:t>equipment depreciates </a:t>
            </a:r>
            <a:r>
              <a:rPr lang="en-US" sz="1900" dirty="0" smtClean="0">
                <a:solidFill>
                  <a:schemeClr val="tx1"/>
                </a:solidFill>
                <a:latin typeface="Liberation Sans" panose="020B0604020202020204" pitchFamily="34" charset="0"/>
              </a:rPr>
              <a:t>¥200 </a:t>
            </a:r>
            <a:r>
              <a:rPr lang="en-US" sz="1900" dirty="0">
                <a:solidFill>
                  <a:schemeClr val="tx1"/>
                </a:solidFill>
                <a:latin typeface="Liberation Sans" panose="020B0604020202020204" pitchFamily="34" charset="0"/>
              </a:rPr>
              <a:t>a </a:t>
            </a:r>
            <a:r>
              <a:rPr lang="en-US" sz="1900" dirty="0" smtClean="0">
                <a:solidFill>
                  <a:schemeClr val="tx1"/>
                </a:solidFill>
                <a:latin typeface="Liberation Sans" panose="020B0604020202020204" pitchFamily="34" charset="0"/>
              </a:rPr>
              <a:t>month.</a:t>
            </a:r>
          </a:p>
          <a:p>
            <a:pPr marL="342900" indent="-342900">
              <a:spcBef>
                <a:spcPts val="0"/>
              </a:spcBef>
              <a:buFont typeface="+mj-lt"/>
              <a:buAutoNum type="arabicPeriod"/>
            </a:pPr>
            <a:r>
              <a:rPr lang="en-US" sz="1900" dirty="0" smtClean="0">
                <a:solidFill>
                  <a:schemeClr val="tx1"/>
                </a:solidFill>
                <a:latin typeface="Liberation Sans" panose="020B0604020202020204" pitchFamily="34" charset="0"/>
              </a:rPr>
              <a:t>One-half </a:t>
            </a:r>
            <a:r>
              <a:rPr lang="en-US" sz="1900" dirty="0">
                <a:solidFill>
                  <a:schemeClr val="tx1"/>
                </a:solidFill>
                <a:latin typeface="Liberation Sans" panose="020B0604020202020204" pitchFamily="34" charset="0"/>
              </a:rPr>
              <a:t>of </a:t>
            </a:r>
            <a:r>
              <a:rPr lang="en-US" sz="1900" dirty="0" smtClean="0">
                <a:solidFill>
                  <a:schemeClr val="tx1"/>
                </a:solidFill>
                <a:latin typeface="Liberation Sans" panose="020B0604020202020204" pitchFamily="34" charset="0"/>
              </a:rPr>
              <a:t>the unearned </a:t>
            </a:r>
            <a:r>
              <a:rPr lang="en-US" sz="1900" dirty="0">
                <a:solidFill>
                  <a:schemeClr val="tx1"/>
                </a:solidFill>
                <a:latin typeface="Liberation Sans" panose="020B0604020202020204" pitchFamily="34" charset="0"/>
              </a:rPr>
              <a:t>service </a:t>
            </a:r>
            <a:r>
              <a:rPr lang="en-US" sz="1900" dirty="0" smtClean="0">
                <a:solidFill>
                  <a:schemeClr val="tx1"/>
                </a:solidFill>
                <a:latin typeface="Liberation Sans" panose="020B0604020202020204" pitchFamily="34" charset="0"/>
              </a:rPr>
              <a:t>revenue was performed in March.</a:t>
            </a:r>
            <a:endParaRPr lang="en-US" sz="1900" dirty="0">
              <a:solidFill>
                <a:schemeClr val="tx1"/>
              </a:solidFill>
              <a:latin typeface="Liberation Sans" panose="020B0604020202020204" pitchFamily="34" charset="0"/>
            </a:endParaRPr>
          </a:p>
          <a:p>
            <a:pPr>
              <a:lnSpc>
                <a:spcPct val="120000"/>
              </a:lnSpc>
              <a:spcBef>
                <a:spcPts val="600"/>
              </a:spcBef>
            </a:pPr>
            <a:r>
              <a:rPr lang="en-US" sz="1900" dirty="0">
                <a:solidFill>
                  <a:schemeClr val="tx1"/>
                </a:solidFill>
                <a:latin typeface="Liberation Sans" panose="020B0604020202020204" pitchFamily="34" charset="0"/>
              </a:rPr>
              <a:t>Prepare the adjusting entries for the month of March.</a:t>
            </a:r>
            <a:endParaRPr lang="en-US" altLang="en-US" sz="1900" dirty="0">
              <a:solidFill>
                <a:schemeClr val="tx1"/>
              </a:solidFill>
              <a:latin typeface="Liberation Sans" panose="020B0604020202020204" pitchFamily="34" charset="0"/>
            </a:endParaRPr>
          </a:p>
        </p:txBody>
      </p:sp>
      <p:cxnSp>
        <p:nvCxnSpPr>
          <p:cNvPr id="3" name="Straight Connector 2"/>
          <p:cNvCxnSpPr/>
          <p:nvPr/>
        </p:nvCxnSpPr>
        <p:spPr bwMode="auto">
          <a:xfrm>
            <a:off x="7010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6" name="TextBox 2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002431470"/>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219317"/>
            <a:ext cx="8001000" cy="36163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900" dirty="0">
                <a:solidFill>
                  <a:schemeClr val="tx1"/>
                </a:solidFill>
                <a:latin typeface="Liberation Sans" panose="020B0604020202020204" pitchFamily="34" charset="0"/>
              </a:rPr>
              <a:t>The ledger of </a:t>
            </a:r>
            <a:r>
              <a:rPr lang="en-US" sz="1900" dirty="0" smtClean="0">
                <a:solidFill>
                  <a:schemeClr val="tx1"/>
                </a:solidFill>
                <a:latin typeface="Liberation Sans" panose="020B0604020202020204" pitchFamily="34" charset="0"/>
              </a:rPr>
              <a:t>Zhu Company </a:t>
            </a:r>
            <a:r>
              <a:rPr lang="en-US" sz="1900" dirty="0">
                <a:solidFill>
                  <a:schemeClr val="tx1"/>
                </a:solidFill>
                <a:latin typeface="Liberation Sans" panose="020B0604020202020204" pitchFamily="34" charset="0"/>
              </a:rPr>
              <a:t>on March 31, 2017, includes these selected </a:t>
            </a:r>
            <a:r>
              <a:rPr lang="en-US" sz="1900" dirty="0" smtClean="0">
                <a:solidFill>
                  <a:schemeClr val="tx1"/>
                </a:solidFill>
                <a:latin typeface="Liberation Sans" panose="020B0604020202020204" pitchFamily="34" charset="0"/>
              </a:rPr>
              <a:t>accounts before </a:t>
            </a:r>
            <a:r>
              <a:rPr lang="en-US" sz="19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900" dirty="0" smtClean="0">
                <a:solidFill>
                  <a:srgbClr val="CC0000"/>
                </a:solidFill>
                <a:latin typeface="Liberation Sans" panose="020B0604020202020204" pitchFamily="34" charset="0"/>
              </a:rPr>
              <a:t>(amounts in thousands)</a:t>
            </a:r>
            <a:r>
              <a:rPr lang="en-US" sz="1900" dirty="0" smtClean="0">
                <a:solidFill>
                  <a:schemeClr val="tx1"/>
                </a:solidFill>
                <a:latin typeface="Liberation Sans" panose="020B0604020202020204" pitchFamily="34" charset="0"/>
              </a:rPr>
              <a:t>	Debit 	Credit</a:t>
            </a:r>
            <a:endParaRPr lang="en-US" sz="1900" dirty="0">
              <a:solidFill>
                <a:schemeClr val="tx1"/>
              </a:solidFill>
              <a:latin typeface="Liberation Sans" panose="020B0604020202020204" pitchFamily="34" charset="0"/>
            </a:endParaRPr>
          </a:p>
          <a:p>
            <a:pPr indent="231775">
              <a:spcBef>
                <a:spcPts val="600"/>
              </a:spcBef>
              <a:tabLst>
                <a:tab pos="2057400" algn="l"/>
                <a:tab pos="5943600" algn="r"/>
                <a:tab pos="7094538" algn="r"/>
              </a:tabLst>
            </a:pPr>
            <a:r>
              <a:rPr lang="en-US" sz="1900" dirty="0">
                <a:solidFill>
                  <a:schemeClr val="tx1"/>
                </a:solidFill>
                <a:latin typeface="Liberation Sans" panose="020B0604020202020204" pitchFamily="34" charset="0"/>
              </a:rPr>
              <a:t>Prepaid Insurance </a:t>
            </a:r>
            <a:r>
              <a:rPr lang="en-US" sz="1900" dirty="0" smtClean="0">
                <a:solidFill>
                  <a:schemeClr val="tx1"/>
                </a:solidFill>
                <a:latin typeface="Liberation Sans" panose="020B0604020202020204" pitchFamily="34" charset="0"/>
              </a:rPr>
              <a:t>	¥ 3,600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Supplies </a:t>
            </a:r>
            <a:r>
              <a:rPr lang="en-US" sz="1900" dirty="0" smtClean="0">
                <a:solidFill>
                  <a:schemeClr val="tx1"/>
                </a:solidFill>
                <a:latin typeface="Liberation Sans" panose="020B0604020202020204" pitchFamily="34" charset="0"/>
              </a:rPr>
              <a:t>		2,800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Equipment </a:t>
            </a:r>
            <a:r>
              <a:rPr lang="en-US" sz="1900" dirty="0" smtClean="0">
                <a:solidFill>
                  <a:schemeClr val="tx1"/>
                </a:solidFill>
                <a:latin typeface="Liberation Sans" panose="020B0604020202020204" pitchFamily="34" charset="0"/>
              </a:rPr>
              <a:t>		25,000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Accumulated Depreciation—Equipment </a:t>
            </a:r>
            <a:r>
              <a:rPr lang="en-US" sz="190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 ¥ 5,000</a:t>
            </a: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Unearned Service Revenue </a:t>
            </a:r>
            <a:r>
              <a:rPr lang="en-US" sz="1900" dirty="0" smtClean="0">
                <a:solidFill>
                  <a:schemeClr val="tx1"/>
                </a:solidFill>
                <a:latin typeface="Liberation Sans" panose="020B0604020202020204" pitchFamily="34" charset="0"/>
              </a:rPr>
              <a:t>		9,200</a:t>
            </a:r>
            <a:endParaRPr lang="en-US" sz="1900" dirty="0">
              <a:solidFill>
                <a:schemeClr val="tx1"/>
              </a:solidFill>
              <a:latin typeface="Liberation Sans" panose="020B0604020202020204" pitchFamily="34" charset="0"/>
            </a:endParaRPr>
          </a:p>
          <a:p>
            <a:pPr>
              <a:lnSpc>
                <a:spcPct val="120000"/>
              </a:lnSpc>
              <a:spcBef>
                <a:spcPts val="600"/>
              </a:spcBef>
            </a:pPr>
            <a:r>
              <a:rPr lang="en-US" sz="1900" dirty="0">
                <a:solidFill>
                  <a:schemeClr val="tx1"/>
                </a:solidFill>
                <a:latin typeface="Liberation Sans" panose="020B0604020202020204" pitchFamily="34" charset="0"/>
              </a:rPr>
              <a:t>Prepare the adjusting entries for the month of March.</a:t>
            </a:r>
            <a:endParaRPr lang="en-US" altLang="en-US" sz="1900" dirty="0">
              <a:solidFill>
                <a:schemeClr val="tx1"/>
              </a:solidFill>
              <a:latin typeface="Liberation Sans" panose="020B0604020202020204" pitchFamily="34" charset="0"/>
            </a:endParaRPr>
          </a:p>
          <a:p>
            <a:pPr marL="463550" indent="-463550">
              <a:lnSpc>
                <a:spcPct val="120000"/>
              </a:lnSpc>
              <a:spcBef>
                <a:spcPts val="600"/>
              </a:spcBef>
              <a:buFont typeface="+mj-lt"/>
              <a:buAutoNum type="arabicPeriod"/>
            </a:pPr>
            <a:r>
              <a:rPr lang="en-US" sz="1900" dirty="0" smtClean="0">
                <a:solidFill>
                  <a:schemeClr val="tx1"/>
                </a:solidFill>
                <a:latin typeface="Liberation Sans" panose="020B0604020202020204" pitchFamily="34" charset="0"/>
              </a:rPr>
              <a:t>Insurance expires at the rate of ¥100 per month.</a:t>
            </a:r>
          </a:p>
        </p:txBody>
      </p:sp>
      <p:cxnSp>
        <p:nvCxnSpPr>
          <p:cNvPr id="3" name="Straight Connector 2"/>
          <p:cNvCxnSpPr/>
          <p:nvPr/>
        </p:nvCxnSpPr>
        <p:spPr bwMode="auto">
          <a:xfrm>
            <a:off x="7010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6" name="TextBox 2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7" name="Rectangle 6"/>
          <p:cNvSpPr/>
          <p:nvPr/>
        </p:nvSpPr>
        <p:spPr>
          <a:xfrm>
            <a:off x="1066800" y="5033326"/>
            <a:ext cx="7239000" cy="83875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900" dirty="0">
                <a:solidFill>
                  <a:schemeClr val="tx1"/>
                </a:solidFill>
                <a:latin typeface="Liberation Sans" panose="020B0604020202020204" pitchFamily="34" charset="0"/>
              </a:rPr>
              <a:t>Insurance Expense </a:t>
            </a:r>
            <a:r>
              <a:rPr lang="en-US" sz="1900" dirty="0" smtClean="0">
                <a:solidFill>
                  <a:schemeClr val="tx1"/>
                </a:solidFill>
                <a:latin typeface="Liberation Sans" panose="020B0604020202020204" pitchFamily="34" charset="0"/>
              </a:rPr>
              <a:t>	100</a:t>
            </a:r>
            <a:endParaRPr lang="en-US" sz="1900" dirty="0">
              <a:solidFill>
                <a:schemeClr val="tx1"/>
              </a:solidFill>
              <a:latin typeface="Liberation Sans" panose="020B0604020202020204" pitchFamily="34" charset="0"/>
            </a:endParaRPr>
          </a:p>
          <a:p>
            <a:pPr marL="457200" indent="-457200">
              <a:lnSpc>
                <a:spcPct val="120000"/>
              </a:lnSpc>
              <a:spcBef>
                <a:spcPts val="600"/>
              </a:spcBef>
              <a:tabLst>
                <a:tab pos="5146675" algn="r"/>
                <a:tab pos="6459538" algn="r"/>
              </a:tabLst>
            </a:pPr>
            <a:r>
              <a:rPr lang="en-US" sz="1900" dirty="0" smtClean="0">
                <a:solidFill>
                  <a:schemeClr val="tx1"/>
                </a:solidFill>
                <a:latin typeface="Liberation Sans" panose="020B0604020202020204" pitchFamily="34" charset="0"/>
              </a:rPr>
              <a:t>	Prepaid </a:t>
            </a:r>
            <a:r>
              <a:rPr lang="en-US" sz="1900" dirty="0">
                <a:solidFill>
                  <a:schemeClr val="tx1"/>
                </a:solidFill>
                <a:latin typeface="Liberation Sans" panose="020B0604020202020204" pitchFamily="34" charset="0"/>
              </a:rPr>
              <a:t>Insurance </a:t>
            </a:r>
            <a:r>
              <a:rPr lang="en-US" sz="1900" dirty="0" smtClean="0">
                <a:solidFill>
                  <a:schemeClr val="tx1"/>
                </a:solidFill>
                <a:latin typeface="Liberation Sans" panose="020B0604020202020204" pitchFamily="34" charset="0"/>
              </a:rPr>
              <a:t>		100</a:t>
            </a:r>
            <a:endParaRPr lang="en-US" sz="1900" dirty="0">
              <a:solidFill>
                <a:schemeClr val="tx1"/>
              </a:solidFill>
              <a:latin typeface="Liberation Sans" panose="020B0604020202020204" pitchFamily="34" charset="0"/>
            </a:endParaRPr>
          </a:p>
        </p:txBody>
      </p:sp>
      <p:sp>
        <p:nvSpPr>
          <p:cNvPr id="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5774676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219317"/>
            <a:ext cx="8001000" cy="404418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900" dirty="0">
                <a:solidFill>
                  <a:schemeClr val="tx1"/>
                </a:solidFill>
                <a:latin typeface="Liberation Sans" panose="020B0604020202020204" pitchFamily="34" charset="0"/>
              </a:rPr>
              <a:t>The ledger of </a:t>
            </a:r>
            <a:r>
              <a:rPr lang="en-US" sz="1900" dirty="0" smtClean="0">
                <a:solidFill>
                  <a:schemeClr val="tx1"/>
                </a:solidFill>
                <a:latin typeface="Liberation Sans" panose="020B0604020202020204" pitchFamily="34" charset="0"/>
              </a:rPr>
              <a:t>Zhu Company </a:t>
            </a:r>
            <a:r>
              <a:rPr lang="en-US" sz="1900" dirty="0">
                <a:solidFill>
                  <a:schemeClr val="tx1"/>
                </a:solidFill>
                <a:latin typeface="Liberation Sans" panose="020B0604020202020204" pitchFamily="34" charset="0"/>
              </a:rPr>
              <a:t>on March 31, 2017, includes these selected </a:t>
            </a:r>
            <a:r>
              <a:rPr lang="en-US" sz="1900" dirty="0" smtClean="0">
                <a:solidFill>
                  <a:schemeClr val="tx1"/>
                </a:solidFill>
                <a:latin typeface="Liberation Sans" panose="020B0604020202020204" pitchFamily="34" charset="0"/>
              </a:rPr>
              <a:t>accounts before </a:t>
            </a:r>
            <a:r>
              <a:rPr lang="en-US" sz="19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900" dirty="0" smtClean="0">
                <a:solidFill>
                  <a:srgbClr val="CC0000"/>
                </a:solidFill>
                <a:latin typeface="Liberation Sans" panose="020B0604020202020204" pitchFamily="34" charset="0"/>
              </a:rPr>
              <a:t>(amounts in thousands)</a:t>
            </a:r>
            <a:r>
              <a:rPr lang="en-US" sz="1900" dirty="0" smtClean="0">
                <a:solidFill>
                  <a:schemeClr val="tx1"/>
                </a:solidFill>
                <a:latin typeface="Liberation Sans" panose="020B0604020202020204" pitchFamily="34" charset="0"/>
              </a:rPr>
              <a:t>	Debit 	Credit</a:t>
            </a:r>
            <a:endParaRPr lang="en-US" sz="1900" dirty="0">
              <a:solidFill>
                <a:schemeClr val="tx1"/>
              </a:solidFill>
              <a:latin typeface="Liberation Sans" panose="020B0604020202020204" pitchFamily="34" charset="0"/>
            </a:endParaRPr>
          </a:p>
          <a:p>
            <a:pPr indent="231775">
              <a:spcBef>
                <a:spcPts val="600"/>
              </a:spcBef>
              <a:tabLst>
                <a:tab pos="2057400" algn="l"/>
                <a:tab pos="5943600" algn="r"/>
                <a:tab pos="7094538" algn="r"/>
              </a:tabLst>
            </a:pPr>
            <a:r>
              <a:rPr lang="en-US" sz="1900" dirty="0">
                <a:solidFill>
                  <a:schemeClr val="tx1"/>
                </a:solidFill>
                <a:latin typeface="Liberation Sans" panose="020B0604020202020204" pitchFamily="34" charset="0"/>
              </a:rPr>
              <a:t>Prepaid Insurance </a:t>
            </a:r>
            <a:r>
              <a:rPr lang="en-US" sz="1900" dirty="0" smtClean="0">
                <a:solidFill>
                  <a:schemeClr val="tx1"/>
                </a:solidFill>
                <a:latin typeface="Liberation Sans" panose="020B0604020202020204" pitchFamily="34" charset="0"/>
              </a:rPr>
              <a:t>	¥ 3,600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Supplies </a:t>
            </a:r>
            <a:r>
              <a:rPr lang="en-US" sz="1900" dirty="0" smtClean="0">
                <a:solidFill>
                  <a:schemeClr val="tx1"/>
                </a:solidFill>
                <a:latin typeface="Liberation Sans" panose="020B0604020202020204" pitchFamily="34" charset="0"/>
              </a:rPr>
              <a:t>		2,800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Equipment </a:t>
            </a:r>
            <a:r>
              <a:rPr lang="en-US" sz="1900" dirty="0" smtClean="0">
                <a:solidFill>
                  <a:schemeClr val="tx1"/>
                </a:solidFill>
                <a:latin typeface="Liberation Sans" panose="020B0604020202020204" pitchFamily="34" charset="0"/>
              </a:rPr>
              <a:t>		25,000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Accumulated Depreciation—Equipment </a:t>
            </a:r>
            <a:r>
              <a:rPr lang="en-US" sz="190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 ¥ 5,000</a:t>
            </a: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Unearned Service Revenue </a:t>
            </a:r>
            <a:r>
              <a:rPr lang="en-US" sz="1900" dirty="0" smtClean="0">
                <a:solidFill>
                  <a:schemeClr val="tx1"/>
                </a:solidFill>
                <a:latin typeface="Liberation Sans" panose="020B0604020202020204" pitchFamily="34" charset="0"/>
              </a:rPr>
              <a:t>		9,200</a:t>
            </a:r>
            <a:endParaRPr lang="en-US" sz="1900" dirty="0">
              <a:solidFill>
                <a:schemeClr val="tx1"/>
              </a:solidFill>
              <a:latin typeface="Liberation Sans" panose="020B0604020202020204" pitchFamily="34" charset="0"/>
            </a:endParaRPr>
          </a:p>
          <a:p>
            <a:pPr>
              <a:lnSpc>
                <a:spcPct val="120000"/>
              </a:lnSpc>
              <a:spcBef>
                <a:spcPts val="600"/>
              </a:spcBef>
            </a:pPr>
            <a:r>
              <a:rPr lang="en-US" sz="1900" dirty="0">
                <a:solidFill>
                  <a:schemeClr val="tx1"/>
                </a:solidFill>
                <a:latin typeface="Liberation Sans" panose="020B0604020202020204" pitchFamily="34" charset="0"/>
              </a:rPr>
              <a:t>Prepare the adjusting entries for the month of March.</a:t>
            </a:r>
            <a:endParaRPr lang="en-US" altLang="en-US" sz="1900" dirty="0">
              <a:solidFill>
                <a:schemeClr val="tx1"/>
              </a:solidFill>
              <a:latin typeface="Liberation Sans" panose="020B0604020202020204" pitchFamily="34" charset="0"/>
            </a:endParaRPr>
          </a:p>
          <a:p>
            <a:pPr marL="457200" indent="-457200">
              <a:lnSpc>
                <a:spcPct val="120000"/>
              </a:lnSpc>
              <a:spcBef>
                <a:spcPts val="600"/>
              </a:spcBef>
              <a:buFont typeface="+mj-lt"/>
              <a:buAutoNum type="arabicPeriod" startAt="2"/>
            </a:pPr>
            <a:r>
              <a:rPr lang="en-US" sz="1900" dirty="0" smtClean="0">
                <a:solidFill>
                  <a:schemeClr val="tx1"/>
                </a:solidFill>
                <a:latin typeface="Liberation Sans" panose="020B0604020202020204" pitchFamily="34" charset="0"/>
              </a:rPr>
              <a:t>Supplies </a:t>
            </a:r>
            <a:r>
              <a:rPr lang="en-US" sz="1900" dirty="0">
                <a:solidFill>
                  <a:schemeClr val="tx1"/>
                </a:solidFill>
                <a:latin typeface="Liberation Sans" panose="020B0604020202020204" pitchFamily="34" charset="0"/>
              </a:rPr>
              <a:t>on hand total ¥800.</a:t>
            </a:r>
          </a:p>
          <a:p>
            <a:pPr marL="342900" indent="-342900">
              <a:lnSpc>
                <a:spcPct val="120000"/>
              </a:lnSpc>
              <a:spcBef>
                <a:spcPts val="600"/>
              </a:spcBef>
              <a:buFont typeface="+mj-lt"/>
              <a:buAutoNum type="arabicPeriod" startAt="2"/>
            </a:pPr>
            <a:endParaRPr lang="en-US" sz="1900" dirty="0" smtClean="0">
              <a:solidFill>
                <a:schemeClr val="tx1"/>
              </a:solidFill>
              <a:latin typeface="Liberation Sans" panose="020B0604020202020204" pitchFamily="34" charset="0"/>
            </a:endParaRPr>
          </a:p>
        </p:txBody>
      </p:sp>
      <p:cxnSp>
        <p:nvCxnSpPr>
          <p:cNvPr id="3" name="Straight Connector 2"/>
          <p:cNvCxnSpPr/>
          <p:nvPr/>
        </p:nvCxnSpPr>
        <p:spPr bwMode="auto">
          <a:xfrm>
            <a:off x="7010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6" name="TextBox 2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7" name="Rectangle 6"/>
          <p:cNvSpPr/>
          <p:nvPr/>
        </p:nvSpPr>
        <p:spPr>
          <a:xfrm>
            <a:off x="1066800" y="5033326"/>
            <a:ext cx="7239000" cy="83875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900" dirty="0">
                <a:solidFill>
                  <a:schemeClr val="tx1"/>
                </a:solidFill>
                <a:latin typeface="Liberation Sans" panose="020B0604020202020204" pitchFamily="34" charset="0"/>
              </a:rPr>
              <a:t>Supplies Expense 	2,000</a:t>
            </a:r>
          </a:p>
          <a:p>
            <a:pPr marL="457200" indent="-457200">
              <a:lnSpc>
                <a:spcPct val="120000"/>
              </a:lnSpc>
              <a:spcBef>
                <a:spcPts val="600"/>
              </a:spcBef>
              <a:tabLst>
                <a:tab pos="5146675" algn="r"/>
                <a:tab pos="6459538" algn="r"/>
              </a:tabLst>
            </a:pPr>
            <a:r>
              <a:rPr lang="en-US" sz="1900" dirty="0">
                <a:solidFill>
                  <a:schemeClr val="tx1"/>
                </a:solidFill>
                <a:latin typeface="Liberation Sans" panose="020B0604020202020204" pitchFamily="34" charset="0"/>
              </a:rPr>
              <a:t>	Supplies 		2,000</a:t>
            </a:r>
          </a:p>
        </p:txBody>
      </p:sp>
      <p:sp>
        <p:nvSpPr>
          <p:cNvPr id="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9821840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bwMode="auto">
          <a:xfrm>
            <a:off x="762001" y="941696"/>
            <a:ext cx="16514" cy="14614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46434" name="Text Box 5"/>
          <p:cNvSpPr txBox="1">
            <a:spLocks noChangeArrowheads="1"/>
          </p:cNvSpPr>
          <p:nvPr/>
        </p:nvSpPr>
        <p:spPr bwMode="auto">
          <a:xfrm>
            <a:off x="914400" y="4800600"/>
            <a:ext cx="7772400" cy="107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Generally a month, a quarter, or a year.</a:t>
            </a:r>
          </a:p>
          <a:p>
            <a:pPr algn="l">
              <a:lnSpc>
                <a:spcPct val="120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Also known as the “</a:t>
            </a:r>
            <a:r>
              <a:rPr lang="en-US" altLang="en-US" sz="2200" b="0" i="1" dirty="0">
                <a:latin typeface="Liberation Sans" panose="020B0604020202020204" pitchFamily="34" charset="0"/>
              </a:rPr>
              <a:t>Periodicity Assumption</a:t>
            </a:r>
            <a:r>
              <a:rPr lang="en-US" altLang="en-US" sz="2200" b="0" dirty="0">
                <a:latin typeface="Liberation Sans" panose="020B0604020202020204" pitchFamily="34" charset="0"/>
              </a:rPr>
              <a:t>”</a:t>
            </a:r>
          </a:p>
        </p:txBody>
      </p:sp>
      <p:sp>
        <p:nvSpPr>
          <p:cNvPr id="146436" name="Text Box 8"/>
          <p:cNvSpPr txBox="1">
            <a:spLocks noChangeArrowheads="1"/>
          </p:cNvSpPr>
          <p:nvPr/>
        </p:nvSpPr>
        <p:spPr bwMode="auto">
          <a:xfrm>
            <a:off x="2971800" y="1322080"/>
            <a:ext cx="5410200"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ct val="30000"/>
              </a:spcBef>
              <a:buSzPct val="80000"/>
            </a:pPr>
            <a:r>
              <a:rPr lang="en-US" altLang="en-US" sz="2300" b="0" dirty="0">
                <a:latin typeface="Liberation Sans" panose="020B0604020202020204" pitchFamily="34" charset="0"/>
              </a:rPr>
              <a:t>Accountants divide the economic life of a business into artificial time periods  (</a:t>
            </a:r>
            <a:r>
              <a:rPr lang="en-US" altLang="en-US" sz="2300" dirty="0">
                <a:solidFill>
                  <a:schemeClr val="tx2">
                    <a:lumMod val="75000"/>
                  </a:schemeClr>
                </a:solidFill>
                <a:latin typeface="Liberation Sans" panose="020B0604020202020204" pitchFamily="34" charset="0"/>
              </a:rPr>
              <a:t>Time Period Assumption</a:t>
            </a:r>
            <a:r>
              <a:rPr lang="en-US" altLang="en-US" sz="2300" b="0" dirty="0">
                <a:latin typeface="Liberation Sans" panose="020B0604020202020204" pitchFamily="34" charset="0"/>
              </a:rPr>
              <a:t>).</a:t>
            </a:r>
          </a:p>
        </p:txBody>
      </p:sp>
      <p:sp>
        <p:nvSpPr>
          <p:cNvPr id="146438" name="Freeform 11"/>
          <p:cNvSpPr>
            <a:spLocks/>
          </p:cNvSpPr>
          <p:nvPr/>
        </p:nvSpPr>
        <p:spPr bwMode="auto">
          <a:xfrm>
            <a:off x="792163" y="3251200"/>
            <a:ext cx="7285037" cy="4763"/>
          </a:xfrm>
          <a:custGeom>
            <a:avLst/>
            <a:gdLst>
              <a:gd name="T0" fmla="*/ 0 w 4589"/>
              <a:gd name="T1" fmla="*/ 0 h 3"/>
              <a:gd name="T2" fmla="*/ 7285037 w 4589"/>
              <a:gd name="T3" fmla="*/ 4763 h 3"/>
              <a:gd name="T4" fmla="*/ 0 60000 65536"/>
              <a:gd name="T5" fmla="*/ 0 60000 65536"/>
              <a:gd name="T6" fmla="*/ 0 w 4589"/>
              <a:gd name="T7" fmla="*/ 0 h 3"/>
              <a:gd name="T8" fmla="*/ 4589 w 4589"/>
              <a:gd name="T9" fmla="*/ 3 h 3"/>
            </a:gdLst>
            <a:ahLst/>
            <a:cxnLst>
              <a:cxn ang="T4">
                <a:pos x="T0" y="T1"/>
              </a:cxn>
              <a:cxn ang="T5">
                <a:pos x="T2" y="T3"/>
              </a:cxn>
            </a:cxnLst>
            <a:rect l="T6" t="T7" r="T8" b="T9"/>
            <a:pathLst>
              <a:path w="4589" h="3">
                <a:moveTo>
                  <a:pt x="0" y="0"/>
                </a:moveTo>
                <a:lnTo>
                  <a:pt x="4589" y="3"/>
                </a:ln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46439" name="Line 12"/>
          <p:cNvSpPr>
            <a:spLocks noChangeShapeType="1"/>
          </p:cNvSpPr>
          <p:nvPr/>
        </p:nvSpPr>
        <p:spPr bwMode="auto">
          <a:xfrm>
            <a:off x="766763" y="31242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Liberation Sans" panose="020B0604020202020204" pitchFamily="34" charset="0"/>
            </a:endParaRPr>
          </a:p>
        </p:txBody>
      </p:sp>
      <p:sp>
        <p:nvSpPr>
          <p:cNvPr id="146440" name="Line 13"/>
          <p:cNvSpPr>
            <a:spLocks noChangeShapeType="1"/>
          </p:cNvSpPr>
          <p:nvPr/>
        </p:nvSpPr>
        <p:spPr bwMode="auto">
          <a:xfrm>
            <a:off x="1905000" y="31242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Liberation Sans" panose="020B0604020202020204" pitchFamily="34" charset="0"/>
            </a:endParaRPr>
          </a:p>
        </p:txBody>
      </p:sp>
      <p:sp>
        <p:nvSpPr>
          <p:cNvPr id="146441" name="Rectangle 14"/>
          <p:cNvSpPr>
            <a:spLocks noChangeArrowheads="1"/>
          </p:cNvSpPr>
          <p:nvPr/>
        </p:nvSpPr>
        <p:spPr bwMode="auto">
          <a:xfrm>
            <a:off x="828675" y="3263900"/>
            <a:ext cx="9239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Liberation Sans" panose="020B0604020202020204" pitchFamily="34" charset="0"/>
              </a:rPr>
              <a:t>Jan.</a:t>
            </a:r>
          </a:p>
        </p:txBody>
      </p:sp>
      <p:sp>
        <p:nvSpPr>
          <p:cNvPr id="146442" name="Rectangle 15"/>
          <p:cNvSpPr>
            <a:spLocks noChangeArrowheads="1"/>
          </p:cNvSpPr>
          <p:nvPr/>
        </p:nvSpPr>
        <p:spPr bwMode="auto">
          <a:xfrm>
            <a:off x="2047875" y="32639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Liberation Sans" panose="020B0604020202020204" pitchFamily="34" charset="0"/>
              </a:rPr>
              <a:t>Feb.</a:t>
            </a:r>
          </a:p>
        </p:txBody>
      </p:sp>
      <p:sp>
        <p:nvSpPr>
          <p:cNvPr id="146443" name="Rectangle 16"/>
          <p:cNvSpPr>
            <a:spLocks noChangeArrowheads="1"/>
          </p:cNvSpPr>
          <p:nvPr/>
        </p:nvSpPr>
        <p:spPr bwMode="auto">
          <a:xfrm>
            <a:off x="3190875" y="32639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Liberation Sans" panose="020B0604020202020204" pitchFamily="34" charset="0"/>
              </a:rPr>
              <a:t>Mar.</a:t>
            </a:r>
          </a:p>
        </p:txBody>
      </p:sp>
      <p:sp>
        <p:nvSpPr>
          <p:cNvPr id="146444" name="Rectangle 17"/>
          <p:cNvSpPr>
            <a:spLocks noChangeArrowheads="1"/>
          </p:cNvSpPr>
          <p:nvPr/>
        </p:nvSpPr>
        <p:spPr bwMode="auto">
          <a:xfrm>
            <a:off x="4333875" y="32639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Liberation Sans" panose="020B0604020202020204" pitchFamily="34" charset="0"/>
              </a:rPr>
              <a:t>Apr.</a:t>
            </a:r>
          </a:p>
        </p:txBody>
      </p:sp>
      <p:sp>
        <p:nvSpPr>
          <p:cNvPr id="146445" name="Line 19"/>
          <p:cNvSpPr>
            <a:spLocks noChangeShapeType="1"/>
          </p:cNvSpPr>
          <p:nvPr/>
        </p:nvSpPr>
        <p:spPr bwMode="auto">
          <a:xfrm>
            <a:off x="5324475" y="31242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Liberation Sans" panose="020B0604020202020204" pitchFamily="34" charset="0"/>
            </a:endParaRPr>
          </a:p>
        </p:txBody>
      </p:sp>
      <p:sp>
        <p:nvSpPr>
          <p:cNvPr id="146446" name="Rectangle 20"/>
          <p:cNvSpPr>
            <a:spLocks noChangeArrowheads="1"/>
          </p:cNvSpPr>
          <p:nvPr/>
        </p:nvSpPr>
        <p:spPr bwMode="auto">
          <a:xfrm>
            <a:off x="7153275" y="32639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Liberation Sans" panose="020B0604020202020204" pitchFamily="34" charset="0"/>
              </a:rPr>
              <a:t>Dec.</a:t>
            </a:r>
          </a:p>
        </p:txBody>
      </p:sp>
      <p:sp>
        <p:nvSpPr>
          <p:cNvPr id="146447" name="Line 21"/>
          <p:cNvSpPr>
            <a:spLocks noChangeShapeType="1"/>
          </p:cNvSpPr>
          <p:nvPr/>
        </p:nvSpPr>
        <p:spPr bwMode="auto">
          <a:xfrm>
            <a:off x="8067675" y="31242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Liberation Sans" panose="020B0604020202020204" pitchFamily="34" charset="0"/>
            </a:endParaRPr>
          </a:p>
        </p:txBody>
      </p:sp>
      <p:sp>
        <p:nvSpPr>
          <p:cNvPr id="146448" name="Rectangle 23"/>
          <p:cNvSpPr>
            <a:spLocks noChangeArrowheads="1"/>
          </p:cNvSpPr>
          <p:nvPr/>
        </p:nvSpPr>
        <p:spPr bwMode="auto">
          <a:xfrm>
            <a:off x="5562600" y="3124200"/>
            <a:ext cx="1143000" cy="3048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nSpc>
                <a:spcPct val="15000"/>
              </a:lnSpc>
            </a:pPr>
            <a:r>
              <a:rPr lang="en-US" altLang="en-US" sz="2800" b="1" dirty="0">
                <a:latin typeface="Liberation Sans" panose="020B0604020202020204" pitchFamily="34" charset="0"/>
              </a:rPr>
              <a:t>. . . . .</a:t>
            </a:r>
          </a:p>
        </p:txBody>
      </p:sp>
      <p:sp>
        <p:nvSpPr>
          <p:cNvPr id="146449" name="Line 24"/>
          <p:cNvSpPr>
            <a:spLocks noChangeShapeType="1"/>
          </p:cNvSpPr>
          <p:nvPr/>
        </p:nvSpPr>
        <p:spPr bwMode="auto">
          <a:xfrm>
            <a:off x="3048000" y="31242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Liberation Sans" panose="020B0604020202020204" pitchFamily="34" charset="0"/>
            </a:endParaRPr>
          </a:p>
        </p:txBody>
      </p:sp>
      <p:sp>
        <p:nvSpPr>
          <p:cNvPr id="146450" name="Line 25"/>
          <p:cNvSpPr>
            <a:spLocks noChangeShapeType="1"/>
          </p:cNvSpPr>
          <p:nvPr/>
        </p:nvSpPr>
        <p:spPr bwMode="auto">
          <a:xfrm>
            <a:off x="4191000" y="31242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Liberation Sans" panose="020B0604020202020204" pitchFamily="34" charset="0"/>
            </a:endParaRPr>
          </a:p>
        </p:txBody>
      </p:sp>
      <p:sp>
        <p:nvSpPr>
          <p:cNvPr id="146451" name="Line 26"/>
          <p:cNvSpPr>
            <a:spLocks noChangeShapeType="1"/>
          </p:cNvSpPr>
          <p:nvPr/>
        </p:nvSpPr>
        <p:spPr bwMode="auto">
          <a:xfrm>
            <a:off x="6934200" y="31242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Liberation Sans" panose="020B0604020202020204" pitchFamily="34" charset="0"/>
            </a:endParaRPr>
          </a:p>
        </p:txBody>
      </p:sp>
      <p:sp>
        <p:nvSpPr>
          <p:cNvPr id="146452" name="AutoShape 27"/>
          <p:cNvSpPr>
            <a:spLocks/>
          </p:cNvSpPr>
          <p:nvPr/>
        </p:nvSpPr>
        <p:spPr bwMode="auto">
          <a:xfrm rot="16200000">
            <a:off x="1143000" y="3200400"/>
            <a:ext cx="381000" cy="1143000"/>
          </a:xfrm>
          <a:prstGeom prst="leftBrace">
            <a:avLst>
              <a:gd name="adj1" fmla="val 25000"/>
              <a:gd name="adj2" fmla="val 50000"/>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46453" name="AutoShape 28"/>
          <p:cNvSpPr>
            <a:spLocks/>
          </p:cNvSpPr>
          <p:nvPr/>
        </p:nvSpPr>
        <p:spPr bwMode="auto">
          <a:xfrm rot="16200000">
            <a:off x="2286000" y="2362200"/>
            <a:ext cx="381000" cy="3429000"/>
          </a:xfrm>
          <a:prstGeom prst="leftBrace">
            <a:avLst>
              <a:gd name="adj1" fmla="val 75000"/>
              <a:gd name="adj2" fmla="val 50000"/>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46454" name="AutoShape 29"/>
          <p:cNvSpPr>
            <a:spLocks/>
          </p:cNvSpPr>
          <p:nvPr/>
        </p:nvSpPr>
        <p:spPr bwMode="auto">
          <a:xfrm rot="16200000">
            <a:off x="4229100" y="723900"/>
            <a:ext cx="381000" cy="7315200"/>
          </a:xfrm>
          <a:prstGeom prst="leftBrace">
            <a:avLst>
              <a:gd name="adj1" fmla="val 160000"/>
              <a:gd name="adj2" fmla="val 50000"/>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24" name="TextBox 23"/>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Timing Issues</a:t>
            </a:r>
            <a:endParaRPr lang="en-US" altLang="en-US" dirty="0">
              <a:solidFill>
                <a:schemeClr val="accent3"/>
              </a:solidFill>
            </a:endParaRPr>
          </a:p>
        </p:txBody>
      </p:sp>
      <p:sp>
        <p:nvSpPr>
          <p:cNvPr id="25" name="TextBox 24"/>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26" name="Rectangle 25"/>
          <p:cNvSpPr/>
          <p:nvPr/>
        </p:nvSpPr>
        <p:spPr>
          <a:xfrm>
            <a:off x="891223" y="1039504"/>
            <a:ext cx="1851977" cy="1446550"/>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1 </a:t>
            </a:r>
            <a:r>
              <a:rPr lang="en-US" sz="1600" b="1" dirty="0" smtClean="0">
                <a:solidFill>
                  <a:srgbClr val="FF3300"/>
                </a:solidFill>
                <a:latin typeface="Liberation Sans" panose="020B0604020202020204" pitchFamily="34" charset="0"/>
              </a:rPr>
              <a:t> </a:t>
            </a:r>
            <a:r>
              <a:rPr lang="en-US" sz="1600" b="1" dirty="0" smtClean="0">
                <a:solidFill>
                  <a:schemeClr val="tx1"/>
                </a:solidFill>
                <a:latin typeface="Liberation Sans" panose="020B0604020202020204" pitchFamily="34" charset="0"/>
              </a:rPr>
              <a:t>Explain the time period assumption.</a:t>
            </a:r>
            <a:endParaRPr lang="en-US" sz="1600" b="1" dirty="0">
              <a:solidFill>
                <a:schemeClr val="tx1"/>
              </a:solidFill>
              <a:latin typeface="Liberation Sans" panose="020B0604020202020204" pitchFamily="34" charset="0"/>
            </a:endParaRPr>
          </a:p>
        </p:txBody>
      </p:sp>
      <p:sp>
        <p:nvSpPr>
          <p:cNvPr id="2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90189207"/>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219317"/>
            <a:ext cx="8001000" cy="447199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900" dirty="0">
                <a:solidFill>
                  <a:schemeClr val="tx1"/>
                </a:solidFill>
                <a:latin typeface="Liberation Sans" panose="020B0604020202020204" pitchFamily="34" charset="0"/>
              </a:rPr>
              <a:t>The ledger of </a:t>
            </a:r>
            <a:r>
              <a:rPr lang="en-US" sz="1900" dirty="0" smtClean="0">
                <a:solidFill>
                  <a:schemeClr val="tx1"/>
                </a:solidFill>
                <a:latin typeface="Liberation Sans" panose="020B0604020202020204" pitchFamily="34" charset="0"/>
              </a:rPr>
              <a:t>Zhu Company </a:t>
            </a:r>
            <a:r>
              <a:rPr lang="en-US" sz="1900" dirty="0">
                <a:solidFill>
                  <a:schemeClr val="tx1"/>
                </a:solidFill>
                <a:latin typeface="Liberation Sans" panose="020B0604020202020204" pitchFamily="34" charset="0"/>
              </a:rPr>
              <a:t>on March 31, 2017, includes these selected </a:t>
            </a:r>
            <a:r>
              <a:rPr lang="en-US" sz="1900" dirty="0" smtClean="0">
                <a:solidFill>
                  <a:schemeClr val="tx1"/>
                </a:solidFill>
                <a:latin typeface="Liberation Sans" panose="020B0604020202020204" pitchFamily="34" charset="0"/>
              </a:rPr>
              <a:t>accounts before </a:t>
            </a:r>
            <a:r>
              <a:rPr lang="en-US" sz="19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900" dirty="0" smtClean="0">
                <a:solidFill>
                  <a:srgbClr val="CC0000"/>
                </a:solidFill>
                <a:latin typeface="Liberation Sans" panose="020B0604020202020204" pitchFamily="34" charset="0"/>
              </a:rPr>
              <a:t>(amounts in thousands)</a:t>
            </a:r>
            <a:r>
              <a:rPr lang="en-US" sz="1900" dirty="0" smtClean="0">
                <a:solidFill>
                  <a:schemeClr val="tx1"/>
                </a:solidFill>
                <a:latin typeface="Liberation Sans" panose="020B0604020202020204" pitchFamily="34" charset="0"/>
              </a:rPr>
              <a:t>	Debit 	Credit</a:t>
            </a:r>
            <a:endParaRPr lang="en-US" sz="1900" dirty="0">
              <a:solidFill>
                <a:schemeClr val="tx1"/>
              </a:solidFill>
              <a:latin typeface="Liberation Sans" panose="020B0604020202020204" pitchFamily="34" charset="0"/>
            </a:endParaRPr>
          </a:p>
          <a:p>
            <a:pPr indent="231775">
              <a:spcBef>
                <a:spcPts val="600"/>
              </a:spcBef>
              <a:tabLst>
                <a:tab pos="2057400" algn="l"/>
                <a:tab pos="5943600" algn="r"/>
                <a:tab pos="7094538" algn="r"/>
              </a:tabLst>
            </a:pPr>
            <a:r>
              <a:rPr lang="en-US" sz="1900" dirty="0">
                <a:solidFill>
                  <a:schemeClr val="tx1"/>
                </a:solidFill>
                <a:latin typeface="Liberation Sans" panose="020B0604020202020204" pitchFamily="34" charset="0"/>
              </a:rPr>
              <a:t>Prepaid Insurance </a:t>
            </a:r>
            <a:r>
              <a:rPr lang="en-US" sz="1900" dirty="0" smtClean="0">
                <a:solidFill>
                  <a:schemeClr val="tx1"/>
                </a:solidFill>
                <a:latin typeface="Liberation Sans" panose="020B0604020202020204" pitchFamily="34" charset="0"/>
              </a:rPr>
              <a:t>	¥ 3,600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Supplies </a:t>
            </a:r>
            <a:r>
              <a:rPr lang="en-US" sz="1900" dirty="0" smtClean="0">
                <a:solidFill>
                  <a:schemeClr val="tx1"/>
                </a:solidFill>
                <a:latin typeface="Liberation Sans" panose="020B0604020202020204" pitchFamily="34" charset="0"/>
              </a:rPr>
              <a:t>		2,800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Equipment </a:t>
            </a:r>
            <a:r>
              <a:rPr lang="en-US" sz="1900" dirty="0" smtClean="0">
                <a:solidFill>
                  <a:schemeClr val="tx1"/>
                </a:solidFill>
                <a:latin typeface="Liberation Sans" panose="020B0604020202020204" pitchFamily="34" charset="0"/>
              </a:rPr>
              <a:t>		25,000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Accumulated Depreciation—Equipment </a:t>
            </a:r>
            <a:r>
              <a:rPr lang="en-US" sz="190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 ¥ 5,000</a:t>
            </a: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Unearned Service Revenue </a:t>
            </a:r>
            <a:r>
              <a:rPr lang="en-US" sz="1900" dirty="0" smtClean="0">
                <a:solidFill>
                  <a:schemeClr val="tx1"/>
                </a:solidFill>
                <a:latin typeface="Liberation Sans" panose="020B0604020202020204" pitchFamily="34" charset="0"/>
              </a:rPr>
              <a:t>		9,200</a:t>
            </a:r>
            <a:endParaRPr lang="en-US" sz="1900" dirty="0">
              <a:solidFill>
                <a:schemeClr val="tx1"/>
              </a:solidFill>
              <a:latin typeface="Liberation Sans" panose="020B0604020202020204" pitchFamily="34" charset="0"/>
            </a:endParaRPr>
          </a:p>
          <a:p>
            <a:pPr>
              <a:lnSpc>
                <a:spcPct val="120000"/>
              </a:lnSpc>
              <a:spcBef>
                <a:spcPts val="600"/>
              </a:spcBef>
            </a:pPr>
            <a:r>
              <a:rPr lang="en-US" sz="1900" dirty="0">
                <a:solidFill>
                  <a:schemeClr val="tx1"/>
                </a:solidFill>
                <a:latin typeface="Liberation Sans" panose="020B0604020202020204" pitchFamily="34" charset="0"/>
              </a:rPr>
              <a:t>Prepare the adjusting entries for the month of March.</a:t>
            </a:r>
            <a:endParaRPr lang="en-US" altLang="en-US" sz="1900" dirty="0">
              <a:solidFill>
                <a:schemeClr val="tx1"/>
              </a:solidFill>
              <a:latin typeface="Liberation Sans" panose="020B0604020202020204" pitchFamily="34" charset="0"/>
            </a:endParaRPr>
          </a:p>
          <a:p>
            <a:pPr marL="457200" indent="-457200">
              <a:lnSpc>
                <a:spcPct val="120000"/>
              </a:lnSpc>
              <a:spcBef>
                <a:spcPts val="600"/>
              </a:spcBef>
              <a:buFont typeface="+mj-lt"/>
              <a:buAutoNum type="arabicPeriod" startAt="3"/>
            </a:pPr>
            <a:r>
              <a:rPr lang="en-US" sz="1900" dirty="0" smtClean="0">
                <a:solidFill>
                  <a:schemeClr val="tx1"/>
                </a:solidFill>
                <a:latin typeface="Liberation Sans" panose="020B0604020202020204" pitchFamily="34" charset="0"/>
              </a:rPr>
              <a:t>The </a:t>
            </a:r>
            <a:r>
              <a:rPr lang="en-US" sz="1900" dirty="0">
                <a:solidFill>
                  <a:schemeClr val="tx1"/>
                </a:solidFill>
                <a:latin typeface="Liberation Sans" panose="020B0604020202020204" pitchFamily="34" charset="0"/>
              </a:rPr>
              <a:t>equipment depreciates ¥200 a month.</a:t>
            </a:r>
          </a:p>
          <a:p>
            <a:pPr marL="457200" indent="-457200">
              <a:lnSpc>
                <a:spcPct val="120000"/>
              </a:lnSpc>
              <a:spcBef>
                <a:spcPts val="600"/>
              </a:spcBef>
              <a:buFont typeface="+mj-lt"/>
              <a:buAutoNum type="arabicPeriod" startAt="3"/>
            </a:pPr>
            <a:endParaRPr lang="en-US" sz="1900" dirty="0">
              <a:solidFill>
                <a:schemeClr val="tx1"/>
              </a:solidFill>
              <a:latin typeface="Liberation Sans" panose="020B0604020202020204" pitchFamily="34" charset="0"/>
            </a:endParaRPr>
          </a:p>
          <a:p>
            <a:pPr marL="342900" indent="-342900">
              <a:lnSpc>
                <a:spcPct val="120000"/>
              </a:lnSpc>
              <a:spcBef>
                <a:spcPts val="600"/>
              </a:spcBef>
              <a:buFont typeface="+mj-lt"/>
              <a:buAutoNum type="arabicPeriod" startAt="3"/>
            </a:pPr>
            <a:endParaRPr lang="en-US" sz="1900" dirty="0" smtClean="0">
              <a:solidFill>
                <a:schemeClr val="tx1"/>
              </a:solidFill>
              <a:latin typeface="Liberation Sans" panose="020B0604020202020204" pitchFamily="34" charset="0"/>
            </a:endParaRPr>
          </a:p>
        </p:txBody>
      </p:sp>
      <p:cxnSp>
        <p:nvCxnSpPr>
          <p:cNvPr id="3" name="Straight Connector 2"/>
          <p:cNvCxnSpPr/>
          <p:nvPr/>
        </p:nvCxnSpPr>
        <p:spPr bwMode="auto">
          <a:xfrm>
            <a:off x="7010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6" name="TextBox 2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7" name="Rectangle 6"/>
          <p:cNvSpPr/>
          <p:nvPr/>
        </p:nvSpPr>
        <p:spPr>
          <a:xfrm>
            <a:off x="1066800" y="5033326"/>
            <a:ext cx="7239000" cy="83875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900" dirty="0">
                <a:solidFill>
                  <a:schemeClr val="tx1"/>
                </a:solidFill>
                <a:latin typeface="Liberation Sans" panose="020B0604020202020204" pitchFamily="34" charset="0"/>
              </a:rPr>
              <a:t>Depreciation Expense 	200</a:t>
            </a:r>
          </a:p>
          <a:p>
            <a:pPr marL="457200" indent="-457200">
              <a:lnSpc>
                <a:spcPct val="120000"/>
              </a:lnSpc>
              <a:spcBef>
                <a:spcPts val="600"/>
              </a:spcBef>
              <a:tabLst>
                <a:tab pos="5146675" algn="r"/>
                <a:tab pos="6459538" algn="r"/>
              </a:tabLst>
            </a:pPr>
            <a:r>
              <a:rPr lang="en-US" sz="1900" dirty="0">
                <a:solidFill>
                  <a:schemeClr val="tx1"/>
                </a:solidFill>
                <a:latin typeface="Liberation Sans" panose="020B0604020202020204" pitchFamily="34" charset="0"/>
              </a:rPr>
              <a:t>	Accumulated Depreciation—Equipment 		200</a:t>
            </a:r>
          </a:p>
        </p:txBody>
      </p:sp>
      <p:sp>
        <p:nvSpPr>
          <p:cNvPr id="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374642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219317"/>
            <a:ext cx="8001000" cy="396724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900" dirty="0">
                <a:solidFill>
                  <a:schemeClr val="tx1"/>
                </a:solidFill>
                <a:latin typeface="Liberation Sans" panose="020B0604020202020204" pitchFamily="34" charset="0"/>
              </a:rPr>
              <a:t>The ledger of </a:t>
            </a:r>
            <a:r>
              <a:rPr lang="en-US" sz="1900" dirty="0" smtClean="0">
                <a:solidFill>
                  <a:schemeClr val="tx1"/>
                </a:solidFill>
                <a:latin typeface="Liberation Sans" panose="020B0604020202020204" pitchFamily="34" charset="0"/>
              </a:rPr>
              <a:t>Zhu Company </a:t>
            </a:r>
            <a:r>
              <a:rPr lang="en-US" sz="1900" dirty="0">
                <a:solidFill>
                  <a:schemeClr val="tx1"/>
                </a:solidFill>
                <a:latin typeface="Liberation Sans" panose="020B0604020202020204" pitchFamily="34" charset="0"/>
              </a:rPr>
              <a:t>on March 31, 2017, includes these selected </a:t>
            </a:r>
            <a:r>
              <a:rPr lang="en-US" sz="1900" dirty="0" smtClean="0">
                <a:solidFill>
                  <a:schemeClr val="tx1"/>
                </a:solidFill>
                <a:latin typeface="Liberation Sans" panose="020B0604020202020204" pitchFamily="34" charset="0"/>
              </a:rPr>
              <a:t>accounts before </a:t>
            </a:r>
            <a:r>
              <a:rPr lang="en-US" sz="19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900" dirty="0" smtClean="0">
                <a:solidFill>
                  <a:srgbClr val="CC0000"/>
                </a:solidFill>
                <a:latin typeface="Liberation Sans" panose="020B0604020202020204" pitchFamily="34" charset="0"/>
              </a:rPr>
              <a:t>(amounts in thousands)</a:t>
            </a:r>
            <a:r>
              <a:rPr lang="en-US" sz="1900" dirty="0" smtClean="0">
                <a:solidFill>
                  <a:schemeClr val="tx1"/>
                </a:solidFill>
                <a:latin typeface="Liberation Sans" panose="020B0604020202020204" pitchFamily="34" charset="0"/>
              </a:rPr>
              <a:t>	Debit 	Credit</a:t>
            </a:r>
            <a:endParaRPr lang="en-US" sz="1900" dirty="0">
              <a:solidFill>
                <a:schemeClr val="tx1"/>
              </a:solidFill>
              <a:latin typeface="Liberation Sans" panose="020B0604020202020204" pitchFamily="34" charset="0"/>
            </a:endParaRPr>
          </a:p>
          <a:p>
            <a:pPr indent="231775">
              <a:spcBef>
                <a:spcPts val="600"/>
              </a:spcBef>
              <a:tabLst>
                <a:tab pos="2057400" algn="l"/>
                <a:tab pos="5943600" algn="r"/>
                <a:tab pos="7094538" algn="r"/>
              </a:tabLst>
            </a:pPr>
            <a:r>
              <a:rPr lang="en-US" sz="1900" dirty="0">
                <a:solidFill>
                  <a:schemeClr val="tx1"/>
                </a:solidFill>
                <a:latin typeface="Liberation Sans" panose="020B0604020202020204" pitchFamily="34" charset="0"/>
              </a:rPr>
              <a:t>Prepaid Insurance </a:t>
            </a:r>
            <a:r>
              <a:rPr lang="en-US" sz="1900" dirty="0" smtClean="0">
                <a:solidFill>
                  <a:schemeClr val="tx1"/>
                </a:solidFill>
                <a:latin typeface="Liberation Sans" panose="020B0604020202020204" pitchFamily="34" charset="0"/>
              </a:rPr>
              <a:t>	¥ 3,600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Supplies </a:t>
            </a:r>
            <a:r>
              <a:rPr lang="en-US" sz="1900" dirty="0" smtClean="0">
                <a:solidFill>
                  <a:schemeClr val="tx1"/>
                </a:solidFill>
                <a:latin typeface="Liberation Sans" panose="020B0604020202020204" pitchFamily="34" charset="0"/>
              </a:rPr>
              <a:t>		2,800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Equipment </a:t>
            </a:r>
            <a:r>
              <a:rPr lang="en-US" sz="1900" dirty="0" smtClean="0">
                <a:solidFill>
                  <a:schemeClr val="tx1"/>
                </a:solidFill>
                <a:latin typeface="Liberation Sans" panose="020B0604020202020204" pitchFamily="34" charset="0"/>
              </a:rPr>
              <a:t>		25,000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Accumulated Depreciation—Equipment </a:t>
            </a:r>
            <a:r>
              <a:rPr lang="en-US" sz="190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 ¥ 5,000</a:t>
            </a: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Unearned Service Revenue </a:t>
            </a:r>
            <a:r>
              <a:rPr lang="en-US" sz="1900" dirty="0" smtClean="0">
                <a:solidFill>
                  <a:schemeClr val="tx1"/>
                </a:solidFill>
                <a:latin typeface="Liberation Sans" panose="020B0604020202020204" pitchFamily="34" charset="0"/>
              </a:rPr>
              <a:t>		9,200</a:t>
            </a:r>
            <a:endParaRPr lang="en-US" sz="1900" dirty="0">
              <a:solidFill>
                <a:schemeClr val="tx1"/>
              </a:solidFill>
              <a:latin typeface="Liberation Sans" panose="020B0604020202020204" pitchFamily="34" charset="0"/>
            </a:endParaRPr>
          </a:p>
          <a:p>
            <a:pPr>
              <a:lnSpc>
                <a:spcPct val="120000"/>
              </a:lnSpc>
              <a:spcBef>
                <a:spcPts val="600"/>
              </a:spcBef>
            </a:pPr>
            <a:r>
              <a:rPr lang="en-US" sz="1900" dirty="0">
                <a:solidFill>
                  <a:schemeClr val="tx1"/>
                </a:solidFill>
                <a:latin typeface="Liberation Sans" panose="020B0604020202020204" pitchFamily="34" charset="0"/>
              </a:rPr>
              <a:t>Prepare the adjusting entries for the month of March.</a:t>
            </a:r>
            <a:endParaRPr lang="en-US" altLang="en-US" sz="1900" dirty="0">
              <a:solidFill>
                <a:schemeClr val="tx1"/>
              </a:solidFill>
              <a:latin typeface="Liberation Sans" panose="020B0604020202020204" pitchFamily="34" charset="0"/>
            </a:endParaRPr>
          </a:p>
          <a:p>
            <a:pPr marL="457200" indent="-457200">
              <a:lnSpc>
                <a:spcPct val="120000"/>
              </a:lnSpc>
              <a:spcBef>
                <a:spcPts val="600"/>
              </a:spcBef>
              <a:buFont typeface="+mj-lt"/>
              <a:buAutoNum type="arabicPeriod" startAt="4"/>
            </a:pPr>
            <a:r>
              <a:rPr lang="en-US" sz="1900" dirty="0" smtClean="0">
                <a:solidFill>
                  <a:schemeClr val="tx1"/>
                </a:solidFill>
                <a:latin typeface="Liberation Sans" panose="020B0604020202020204" pitchFamily="34" charset="0"/>
              </a:rPr>
              <a:t>One-half </a:t>
            </a:r>
            <a:r>
              <a:rPr lang="en-US" sz="1900" dirty="0">
                <a:solidFill>
                  <a:schemeClr val="tx1"/>
                </a:solidFill>
                <a:latin typeface="Liberation Sans" panose="020B0604020202020204" pitchFamily="34" charset="0"/>
              </a:rPr>
              <a:t>of the unearned service revenue was performed in March</a:t>
            </a:r>
            <a:r>
              <a:rPr lang="en-US" sz="1900" dirty="0" smtClean="0">
                <a:solidFill>
                  <a:schemeClr val="tx1"/>
                </a:solidFill>
                <a:latin typeface="Liberation Sans" panose="020B0604020202020204" pitchFamily="34" charset="0"/>
              </a:rPr>
              <a:t>.</a:t>
            </a:r>
          </a:p>
        </p:txBody>
      </p:sp>
      <p:cxnSp>
        <p:nvCxnSpPr>
          <p:cNvPr id="3" name="Straight Connector 2"/>
          <p:cNvCxnSpPr/>
          <p:nvPr/>
        </p:nvCxnSpPr>
        <p:spPr bwMode="auto">
          <a:xfrm>
            <a:off x="7010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6" name="TextBox 2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7" name="Rectangle 6"/>
          <p:cNvSpPr/>
          <p:nvPr/>
        </p:nvSpPr>
        <p:spPr>
          <a:xfrm>
            <a:off x="1066800" y="5257800"/>
            <a:ext cx="7239000" cy="87402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2000" dirty="0">
                <a:solidFill>
                  <a:schemeClr val="tx1"/>
                </a:solidFill>
                <a:latin typeface="Liberation Sans" panose="020B0604020202020204" pitchFamily="34" charset="0"/>
              </a:rPr>
              <a:t>Unearned Service Revenue	4,600</a:t>
            </a:r>
          </a:p>
          <a:p>
            <a:pPr marL="457200" indent="-457200">
              <a:lnSpc>
                <a:spcPct val="120000"/>
              </a:lnSpc>
              <a:spcBef>
                <a:spcPts val="600"/>
              </a:spcBef>
              <a:tabLst>
                <a:tab pos="5146675" algn="r"/>
                <a:tab pos="6459538" algn="r"/>
              </a:tabLst>
            </a:pPr>
            <a:r>
              <a:rPr lang="en-US" sz="2000" dirty="0">
                <a:solidFill>
                  <a:schemeClr val="tx1"/>
                </a:solidFill>
                <a:latin typeface="Liberation Sans" panose="020B0604020202020204" pitchFamily="34" charset="0"/>
              </a:rPr>
              <a:t>	Service Revenue		4,600</a:t>
            </a:r>
          </a:p>
        </p:txBody>
      </p:sp>
      <p:sp>
        <p:nvSpPr>
          <p:cNvPr id="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9244458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09600" y="1295400"/>
            <a:ext cx="8001000" cy="368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tabLst>
                <a:tab pos="1371600" algn="l"/>
              </a:tabLst>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tabLst>
                <a:tab pos="13716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13716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13716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13716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3716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3716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3716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371600" algn="l"/>
              </a:tabLst>
              <a:defRPr sz="2000" b="1">
                <a:solidFill>
                  <a:schemeClr val="bg2"/>
                </a:solidFill>
                <a:latin typeface="Arial" charset="0"/>
              </a:defRPr>
            </a:lvl9pPr>
          </a:lstStyle>
          <a:p>
            <a:pPr>
              <a:lnSpc>
                <a:spcPct val="125000"/>
              </a:lnSpc>
              <a:spcBef>
                <a:spcPct val="40000"/>
              </a:spcBef>
              <a:buClrTx/>
              <a:buSzPct val="80000"/>
              <a:buFontTx/>
              <a:buNone/>
            </a:pPr>
            <a:r>
              <a:rPr lang="en-US" altLang="en-US" sz="2300" dirty="0">
                <a:solidFill>
                  <a:schemeClr val="tx1"/>
                </a:solidFill>
                <a:latin typeface="Liberation Sans" panose="020B0604020202020204" pitchFamily="34" charset="0"/>
              </a:rPr>
              <a:t>Accruals </a:t>
            </a:r>
            <a:r>
              <a:rPr lang="en-US" altLang="en-US" sz="2300" b="0" dirty="0">
                <a:solidFill>
                  <a:schemeClr val="tx1"/>
                </a:solidFill>
                <a:latin typeface="Liberation Sans" panose="020B0604020202020204" pitchFamily="34" charset="0"/>
              </a:rPr>
              <a:t>are made to record </a:t>
            </a:r>
          </a:p>
          <a:p>
            <a:pPr lvl="1">
              <a:lnSpc>
                <a:spcPct val="125000"/>
              </a:lnSpc>
              <a:spcBef>
                <a:spcPct val="6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Revenues for services performed but not </a:t>
            </a:r>
            <a:endParaRPr lang="en-US" altLang="en-US" sz="2200" b="0" dirty="0" smtClean="0">
              <a:solidFill>
                <a:schemeClr val="tx1"/>
              </a:solidFill>
              <a:latin typeface="Liberation Sans" panose="020B0604020202020204" pitchFamily="34" charset="0"/>
            </a:endParaRPr>
          </a:p>
          <a:p>
            <a:pPr marL="679450" lvl="1" indent="0">
              <a:lnSpc>
                <a:spcPct val="125000"/>
              </a:lnSpc>
              <a:spcBef>
                <a:spcPts val="0"/>
              </a:spcBef>
              <a:buClr>
                <a:srgbClr val="CC0000"/>
              </a:buClr>
              <a:buSzPct val="80000"/>
              <a:buNone/>
            </a:pPr>
            <a:r>
              <a:rPr lang="en-US" altLang="en-US" sz="2200" b="0" dirty="0" smtClean="0">
                <a:solidFill>
                  <a:schemeClr val="tx1"/>
                </a:solidFill>
                <a:latin typeface="Liberation Sans" panose="020B0604020202020204" pitchFamily="34" charset="0"/>
              </a:rPr>
              <a:t>yet </a:t>
            </a:r>
            <a:r>
              <a:rPr lang="en-US" altLang="en-US" sz="2200" b="0" dirty="0">
                <a:solidFill>
                  <a:schemeClr val="tx1"/>
                </a:solidFill>
                <a:latin typeface="Liberation Sans" panose="020B0604020202020204" pitchFamily="34" charset="0"/>
              </a:rPr>
              <a:t>recorded at the statement date </a:t>
            </a:r>
            <a:endParaRPr lang="en-US" altLang="en-US" sz="2200" b="0" dirty="0" smtClean="0">
              <a:solidFill>
                <a:schemeClr val="tx1"/>
              </a:solidFill>
              <a:latin typeface="Liberation Sans" panose="020B0604020202020204" pitchFamily="34" charset="0"/>
            </a:endParaRPr>
          </a:p>
          <a:p>
            <a:pPr marL="679450" lvl="1" indent="0">
              <a:lnSpc>
                <a:spcPct val="125000"/>
              </a:lnSpc>
              <a:spcBef>
                <a:spcPts val="0"/>
              </a:spcBef>
              <a:buClr>
                <a:srgbClr val="CC0000"/>
              </a:buClr>
              <a:buSzPct val="80000"/>
              <a:buNone/>
            </a:pPr>
            <a:r>
              <a:rPr lang="en-US" altLang="en-US" sz="2200" b="0" dirty="0" smtClean="0">
                <a:solidFill>
                  <a:schemeClr val="tx1"/>
                </a:solidFill>
                <a:latin typeface="Liberation Sans" panose="020B0604020202020204" pitchFamily="34" charset="0"/>
              </a:rPr>
              <a:t>(</a:t>
            </a:r>
            <a:r>
              <a:rPr lang="en-US" altLang="en-US" sz="2200" dirty="0">
                <a:solidFill>
                  <a:srgbClr val="000099"/>
                </a:solidFill>
                <a:latin typeface="Liberation Sans" panose="020B0604020202020204" pitchFamily="34" charset="0"/>
              </a:rPr>
              <a:t>accrued revenues</a:t>
            </a:r>
            <a:r>
              <a:rPr lang="en-US" altLang="en-US" sz="2200" b="0" dirty="0">
                <a:solidFill>
                  <a:schemeClr val="tx1"/>
                </a:solidFill>
                <a:latin typeface="Liberation Sans" panose="020B0604020202020204" pitchFamily="34" charset="0"/>
              </a:rPr>
              <a:t>). </a:t>
            </a:r>
          </a:p>
          <a:p>
            <a:pPr>
              <a:lnSpc>
                <a:spcPct val="125000"/>
              </a:lnSpc>
              <a:spcBef>
                <a:spcPct val="60000"/>
              </a:spcBef>
              <a:buClrTx/>
              <a:buSzPct val="80000"/>
              <a:buFontTx/>
              <a:buNone/>
            </a:pPr>
            <a:r>
              <a:rPr lang="en-US" altLang="en-US" sz="2200" b="0" dirty="0">
                <a:solidFill>
                  <a:schemeClr val="tx1"/>
                </a:solidFill>
                <a:latin typeface="Liberation Sans" panose="020B0604020202020204" pitchFamily="34" charset="0"/>
              </a:rPr>
              <a:t>	</a:t>
            </a:r>
            <a:r>
              <a:rPr lang="en-US" altLang="en-US" sz="2200" i="1" dirty="0">
                <a:solidFill>
                  <a:srgbClr val="CC0000"/>
                </a:solidFill>
                <a:latin typeface="Liberation Sans" panose="020B0604020202020204" pitchFamily="34" charset="0"/>
              </a:rPr>
              <a:t>OR</a:t>
            </a:r>
            <a:r>
              <a:rPr lang="en-US" altLang="en-US" sz="2200" i="1" dirty="0">
                <a:solidFill>
                  <a:srgbClr val="800000"/>
                </a:solidFill>
                <a:latin typeface="Liberation Sans" panose="020B0604020202020204" pitchFamily="34" charset="0"/>
              </a:rPr>
              <a:t> </a:t>
            </a:r>
          </a:p>
          <a:p>
            <a:pPr lvl="1">
              <a:lnSpc>
                <a:spcPct val="125000"/>
              </a:lnSpc>
              <a:spcBef>
                <a:spcPct val="6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Expenses incurred but not yet paid or recorded at the statement date (</a:t>
            </a:r>
            <a:r>
              <a:rPr lang="en-US" altLang="en-US" sz="2200" dirty="0">
                <a:solidFill>
                  <a:srgbClr val="000099"/>
                </a:solidFill>
                <a:latin typeface="Liberation Sans" panose="020B0604020202020204" pitchFamily="34" charset="0"/>
              </a:rPr>
              <a:t>accrued expenses</a:t>
            </a:r>
            <a:r>
              <a:rPr lang="en-US" altLang="en-US" sz="2200" b="0" dirty="0">
                <a:solidFill>
                  <a:schemeClr val="tx1"/>
                </a:solidFill>
                <a:latin typeface="Liberation Sans" panose="020B0604020202020204" pitchFamily="34" charset="0"/>
              </a:rPr>
              <a:t>).</a:t>
            </a:r>
          </a:p>
        </p:txBody>
      </p:sp>
      <p:sp>
        <p:nvSpPr>
          <p:cNvPr id="10" name="Rectangle 9"/>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Adjusting Entries for Accruals</a:t>
            </a:r>
            <a:endParaRPr lang="en-US" altLang="en-US" sz="3200" dirty="0">
              <a:solidFill>
                <a:srgbClr val="CC0000"/>
              </a:solidFill>
              <a:latin typeface="Liberation Sans" panose="020B0604020202020204" pitchFamily="34" charset="0"/>
            </a:endParaRPr>
          </a:p>
        </p:txBody>
      </p:sp>
      <p:cxnSp>
        <p:nvCxnSpPr>
          <p:cNvPr id="11" name="Straight Connector 10"/>
          <p:cNvCxnSpPr/>
          <p:nvPr/>
        </p:nvCxnSpPr>
        <p:spPr bwMode="auto">
          <a:xfrm>
            <a:off x="6934200" y="990600"/>
            <a:ext cx="0" cy="142903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Rectangle 11"/>
          <p:cNvSpPr/>
          <p:nvPr/>
        </p:nvSpPr>
        <p:spPr>
          <a:xfrm>
            <a:off x="6987222" y="1068050"/>
            <a:ext cx="2004378" cy="1446550"/>
          </a:xfrm>
          <a:prstGeom prst="rect">
            <a:avLst/>
          </a:prstGeom>
          <a:solidFill>
            <a:schemeClr val="accent3"/>
          </a:solidFill>
        </p:spPr>
        <p:txBody>
          <a:bodyPr wrap="square">
            <a:spAutoFit/>
          </a:bodyPr>
          <a:lstStyle/>
          <a:p>
            <a:pPr algn="l"/>
            <a:r>
              <a:rPr lang="en-US" sz="2000" b="1" dirty="0" smtClean="0">
                <a:solidFill>
                  <a:srgbClr val="FF3300"/>
                </a:solidFill>
                <a:latin typeface="Liberation Sans" panose="020B0604020202020204" pitchFamily="34" charset="0"/>
              </a:rPr>
              <a:t>Learning Objective </a:t>
            </a:r>
            <a:r>
              <a:rPr lang="en-US" sz="2000" dirty="0">
                <a:solidFill>
                  <a:srgbClr val="FF3300"/>
                </a:solidFill>
                <a:latin typeface="Liberation Sans" panose="020B0604020202020204" pitchFamily="34" charset="0"/>
              </a:rPr>
              <a:t>6</a:t>
            </a:r>
            <a:r>
              <a:rPr lang="en-US" sz="2000" b="1" dirty="0" smtClean="0">
                <a:solidFill>
                  <a:srgbClr val="FF3300"/>
                </a:solidFill>
                <a:latin typeface="Liberation Sans" panose="020B0604020202020204" pitchFamily="34" charset="0"/>
              </a:rPr>
              <a:t> </a:t>
            </a:r>
            <a:r>
              <a:rPr lang="en-US" sz="1600" b="1" dirty="0" smtClean="0">
                <a:solidFill>
                  <a:srgbClr val="FF3300"/>
                </a:solidFill>
                <a:latin typeface="Liberation Sans" panose="020B0604020202020204" pitchFamily="34" charset="0"/>
              </a:rPr>
              <a:t> </a:t>
            </a:r>
            <a:r>
              <a:rPr lang="en-US" sz="1600" dirty="0" smtClean="0">
                <a:solidFill>
                  <a:schemeClr val="tx1"/>
                </a:solidFill>
                <a:latin typeface="Liberation Sans" panose="020B0604020202020204" pitchFamily="34" charset="0"/>
              </a:rPr>
              <a:t>Prepare adjusting entries for accruals.</a:t>
            </a:r>
            <a:endParaRPr lang="en-US" sz="1600" b="1" dirty="0">
              <a:solidFill>
                <a:schemeClr val="tx1"/>
              </a:solidFill>
              <a:latin typeface="Liberation Sans" panose="020B0604020202020204" pitchFamily="34" charset="0"/>
            </a:endParaRPr>
          </a:p>
        </p:txBody>
      </p:sp>
      <p:sp>
        <p:nvSpPr>
          <p:cNvPr id="13"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4"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4294967295"/>
          </p:nvPr>
        </p:nvSpPr>
        <p:spPr>
          <a:xfrm>
            <a:off x="533400" y="1295400"/>
            <a:ext cx="8077200" cy="914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10000"/>
              </a:lnSpc>
              <a:buClr>
                <a:srgbClr val="006666"/>
              </a:buClr>
              <a:buSzTx/>
              <a:buFont typeface="Monotype Sorts" pitchFamily="2" charset="2"/>
              <a:buNone/>
            </a:pPr>
            <a:r>
              <a:rPr lang="en-US" altLang="en-US" sz="2200" b="0" dirty="0" smtClean="0">
                <a:effectLst/>
                <a:latin typeface="Liberation Sans" panose="020B0604020202020204" pitchFamily="34" charset="0"/>
              </a:rPr>
              <a:t>Revenues for services performed but not yet received in cash or recorded.</a:t>
            </a:r>
          </a:p>
        </p:txBody>
      </p:sp>
      <p:sp>
        <p:nvSpPr>
          <p:cNvPr id="44035" name="Rectangle 6"/>
          <p:cNvSpPr>
            <a:spLocks noChangeArrowheads="1"/>
          </p:cNvSpPr>
          <p:nvPr/>
        </p:nvSpPr>
        <p:spPr bwMode="auto">
          <a:xfrm>
            <a:off x="762000" y="3951288"/>
            <a:ext cx="3048000"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5715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Rent</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Interest</a:t>
            </a:r>
          </a:p>
        </p:txBody>
      </p:sp>
      <p:sp>
        <p:nvSpPr>
          <p:cNvPr id="44036" name="Rectangle 12"/>
          <p:cNvSpPr>
            <a:spLocks noChangeArrowheads="1"/>
          </p:cNvSpPr>
          <p:nvPr/>
        </p:nvSpPr>
        <p:spPr bwMode="auto">
          <a:xfrm>
            <a:off x="2895600" y="3930650"/>
            <a:ext cx="48006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5715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Services performed</a:t>
            </a:r>
          </a:p>
        </p:txBody>
      </p:sp>
      <p:sp>
        <p:nvSpPr>
          <p:cNvPr id="44037" name="Rectangle 13"/>
          <p:cNvSpPr>
            <a:spLocks noChangeArrowheads="1"/>
          </p:cNvSpPr>
          <p:nvPr/>
        </p:nvSpPr>
        <p:spPr bwMode="auto">
          <a:xfrm>
            <a:off x="609600" y="3429000"/>
            <a:ext cx="6324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spcAft>
                <a:spcPct val="20000"/>
              </a:spcAft>
              <a:buClrTx/>
              <a:buSzPct val="80000"/>
              <a:buFontTx/>
              <a:buNone/>
            </a:pPr>
            <a:r>
              <a:rPr lang="en-US" altLang="en-US" sz="2200" b="0" dirty="0">
                <a:latin typeface="Liberation Sans" panose="020B0604020202020204" pitchFamily="34" charset="0"/>
              </a:rPr>
              <a:t>Accrued revenues often occur in regard to:</a:t>
            </a:r>
          </a:p>
        </p:txBody>
      </p:sp>
      <p:sp>
        <p:nvSpPr>
          <p:cNvPr id="38919"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REVENUES</a:t>
            </a:r>
            <a:endParaRPr lang="en-US" altLang="en-US" sz="3200" dirty="0">
              <a:solidFill>
                <a:srgbClr val="006600"/>
              </a:solidFill>
              <a:latin typeface="Liberation Sans" panose="020B0604020202020204" pitchFamily="34" charset="0"/>
            </a:endParaRPr>
          </a:p>
        </p:txBody>
      </p:sp>
      <p:sp>
        <p:nvSpPr>
          <p:cNvPr id="14" name="Text Box 7"/>
          <p:cNvSpPr txBox="1">
            <a:spLocks noChangeArrowheads="1"/>
          </p:cNvSpPr>
          <p:nvPr/>
        </p:nvSpPr>
        <p:spPr bwMode="auto">
          <a:xfrm>
            <a:off x="4038600" y="2505456"/>
            <a:ext cx="14478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defPPr>
              <a:defRPr lang="en-US"/>
            </a:defPPr>
            <a:lvl1pPr marL="457200" indent="-457200" algn="ctr">
              <a:spcBef>
                <a:spcPct val="50000"/>
              </a:spcBef>
              <a:defRPr sz="2300">
                <a:solidFill>
                  <a:srgbClr val="800000"/>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solidFill>
                  <a:srgbClr val="CC0000"/>
                </a:solidFill>
              </a:rPr>
              <a:t>BEFORE</a:t>
            </a:r>
          </a:p>
        </p:txBody>
      </p:sp>
      <p:sp>
        <p:nvSpPr>
          <p:cNvPr id="15" name="Text Box 11"/>
          <p:cNvSpPr txBox="1">
            <a:spLocks noChangeArrowheads="1"/>
          </p:cNvSpPr>
          <p:nvPr/>
        </p:nvSpPr>
        <p:spPr bwMode="auto">
          <a:xfrm>
            <a:off x="5562600" y="2486025"/>
            <a:ext cx="24384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Receipt</a:t>
            </a:r>
          </a:p>
        </p:txBody>
      </p:sp>
      <p:sp>
        <p:nvSpPr>
          <p:cNvPr id="16" name="Text Box 12"/>
          <p:cNvSpPr txBox="1">
            <a:spLocks noChangeArrowheads="1"/>
          </p:cNvSpPr>
          <p:nvPr/>
        </p:nvSpPr>
        <p:spPr bwMode="auto">
          <a:xfrm>
            <a:off x="838200" y="2486025"/>
            <a:ext cx="3135313"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Revenue Recorded</a:t>
            </a:r>
          </a:p>
        </p:txBody>
      </p:sp>
      <p:sp>
        <p:nvSpPr>
          <p:cNvPr id="1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050"/>
          <p:cNvSpPr txBox="1">
            <a:spLocks noChangeArrowheads="1"/>
          </p:cNvSpPr>
          <p:nvPr/>
        </p:nvSpPr>
        <p:spPr bwMode="auto">
          <a:xfrm>
            <a:off x="609600" y="1295400"/>
            <a:ext cx="80010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9144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88975">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Adjusting entry records the </a:t>
            </a:r>
            <a:r>
              <a:rPr lang="en-US" altLang="en-US" sz="2100" dirty="0">
                <a:solidFill>
                  <a:schemeClr val="tx1"/>
                </a:solidFill>
                <a:latin typeface="Liberation Sans" panose="020B0604020202020204" pitchFamily="34" charset="0"/>
              </a:rPr>
              <a:t>receivable</a:t>
            </a:r>
            <a:r>
              <a:rPr lang="en-US" altLang="en-US" sz="2100" b="0" dirty="0">
                <a:solidFill>
                  <a:schemeClr val="tx1"/>
                </a:solidFill>
                <a:latin typeface="Liberation Sans" panose="020B0604020202020204" pitchFamily="34" charset="0"/>
              </a:rPr>
              <a:t> that exists and records the </a:t>
            </a:r>
            <a:r>
              <a:rPr lang="en-US" altLang="en-US" sz="2100" dirty="0">
                <a:solidFill>
                  <a:schemeClr val="tx1"/>
                </a:solidFill>
                <a:latin typeface="Liberation Sans" panose="020B0604020202020204" pitchFamily="34" charset="0"/>
              </a:rPr>
              <a:t>revenues for services performed</a:t>
            </a:r>
            <a:r>
              <a:rPr lang="en-US" altLang="en-US" sz="2100" b="0" dirty="0">
                <a:solidFill>
                  <a:schemeClr val="tx1"/>
                </a:solidFill>
                <a:latin typeface="Liberation Sans" panose="020B0604020202020204" pitchFamily="34" charset="0"/>
              </a:rPr>
              <a:t>.</a:t>
            </a:r>
          </a:p>
          <a:p>
            <a:pPr marL="688975">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Adjusting entry:</a:t>
            </a:r>
          </a:p>
          <a:p>
            <a:pPr marL="1377950" lvl="1">
              <a:lnSpc>
                <a:spcPct val="120000"/>
              </a:lnSpc>
              <a:spcBef>
                <a:spcPct val="30000"/>
              </a:spcBef>
              <a:buClr>
                <a:srgbClr val="CC0000"/>
              </a:buClr>
              <a:buSzPct val="80000"/>
              <a:buFont typeface="Arial" charset="0"/>
              <a:buChar char="►"/>
            </a:pPr>
            <a:r>
              <a:rPr lang="en-US" altLang="en-US" sz="2100" dirty="0">
                <a:solidFill>
                  <a:schemeClr val="tx1"/>
                </a:solidFill>
                <a:latin typeface="Liberation Sans" panose="020B0604020202020204" pitchFamily="34" charset="0"/>
              </a:rPr>
              <a:t>Increases</a:t>
            </a:r>
            <a:r>
              <a:rPr lang="en-US" altLang="en-US" sz="2100" b="0" dirty="0">
                <a:solidFill>
                  <a:schemeClr val="tx1"/>
                </a:solidFill>
                <a:latin typeface="Liberation Sans" panose="020B0604020202020204" pitchFamily="34" charset="0"/>
              </a:rPr>
              <a:t> (debits) an </a:t>
            </a:r>
            <a:r>
              <a:rPr lang="en-US" altLang="en-US" sz="2100" dirty="0">
                <a:solidFill>
                  <a:schemeClr val="tx1"/>
                </a:solidFill>
                <a:latin typeface="Liberation Sans" panose="020B0604020202020204" pitchFamily="34" charset="0"/>
              </a:rPr>
              <a:t>asset account</a:t>
            </a:r>
            <a:r>
              <a:rPr lang="en-US" altLang="en-US" sz="2100" b="0" dirty="0">
                <a:solidFill>
                  <a:schemeClr val="tx1"/>
                </a:solidFill>
                <a:latin typeface="Liberation Sans" panose="020B0604020202020204" pitchFamily="34" charset="0"/>
              </a:rPr>
              <a:t> and </a:t>
            </a:r>
          </a:p>
          <a:p>
            <a:pPr marL="1377950" lvl="1">
              <a:lnSpc>
                <a:spcPct val="120000"/>
              </a:lnSpc>
              <a:spcBef>
                <a:spcPct val="30000"/>
              </a:spcBef>
              <a:buClr>
                <a:srgbClr val="CC0000"/>
              </a:buClr>
              <a:buSzPct val="80000"/>
              <a:buFont typeface="Arial" charset="0"/>
              <a:buChar char="►"/>
            </a:pPr>
            <a:r>
              <a:rPr lang="en-US" altLang="en-US" sz="2100" dirty="0">
                <a:solidFill>
                  <a:schemeClr val="tx1"/>
                </a:solidFill>
                <a:latin typeface="Liberation Sans" panose="020B0604020202020204" pitchFamily="34" charset="0"/>
              </a:rPr>
              <a:t>Increases</a:t>
            </a:r>
            <a:r>
              <a:rPr lang="en-US" altLang="en-US" sz="2100" b="0" dirty="0">
                <a:solidFill>
                  <a:schemeClr val="tx1"/>
                </a:solidFill>
                <a:latin typeface="Liberation Sans" panose="020B0604020202020204" pitchFamily="34" charset="0"/>
              </a:rPr>
              <a:t> (credits) a </a:t>
            </a:r>
            <a:r>
              <a:rPr lang="en-US" altLang="en-US" sz="2100" dirty="0">
                <a:solidFill>
                  <a:schemeClr val="tx1"/>
                </a:solidFill>
                <a:latin typeface="Liberation Sans" panose="020B0604020202020204" pitchFamily="34" charset="0"/>
              </a:rPr>
              <a:t>revenue account</a:t>
            </a:r>
            <a:r>
              <a:rPr lang="en-US" altLang="en-US" sz="2100" b="0" dirty="0">
                <a:solidFill>
                  <a:schemeClr val="tx1"/>
                </a:solidFill>
                <a:latin typeface="Liberation Sans" panose="020B0604020202020204" pitchFamily="34" charset="0"/>
              </a:rPr>
              <a:t>.</a:t>
            </a:r>
          </a:p>
        </p:txBody>
      </p:sp>
      <p:sp>
        <p:nvSpPr>
          <p:cNvPr id="39940"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45063" name="Picture 103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168295" y="3814762"/>
            <a:ext cx="6375505"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45061" name="Rectangle 8"/>
          <p:cNvSpPr>
            <a:spLocks noChangeArrowheads="1"/>
          </p:cNvSpPr>
          <p:nvPr/>
        </p:nvSpPr>
        <p:spPr bwMode="auto">
          <a:xfrm>
            <a:off x="7543800" y="3886200"/>
            <a:ext cx="1524000" cy="83099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3-13</a:t>
            </a:r>
          </a:p>
          <a:p>
            <a:r>
              <a:rPr lang="en-US" sz="1200" b="0" dirty="0">
                <a:solidFill>
                  <a:schemeClr val="tx1"/>
                </a:solidFill>
                <a:latin typeface="Liberation Sans" panose="020B0604020202020204" pitchFamily="34" charset="0"/>
              </a:rPr>
              <a:t>Adjusting entries for accrued</a:t>
            </a:r>
          </a:p>
          <a:p>
            <a:r>
              <a:rPr lang="en-US" sz="1200" b="0" dirty="0">
                <a:solidFill>
                  <a:schemeClr val="tx1"/>
                </a:solidFill>
                <a:latin typeface="Liberation Sans" panose="020B0604020202020204" pitchFamily="34" charset="0"/>
              </a:rPr>
              <a:t>revenues</a:t>
            </a:r>
            <a:endParaRPr lang="en-US" altLang="en-US" sz="1200" b="0" dirty="0">
              <a:solidFill>
                <a:schemeClr val="tx1"/>
              </a:solidFill>
              <a:latin typeface="Liberation Sans" panose="020B0604020202020204" pitchFamily="34" charset="0"/>
            </a:endParaRPr>
          </a:p>
        </p:txBody>
      </p:sp>
      <p:sp>
        <p:nvSpPr>
          <p:cNvPr id="10"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REVENUES</a:t>
            </a:r>
            <a:endParaRPr lang="en-US" altLang="en-US" sz="3200" dirty="0">
              <a:solidFill>
                <a:srgbClr val="006600"/>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0"/>
          <p:cNvSpPr txBox="1">
            <a:spLocks noChangeArrowheads="1"/>
          </p:cNvSpPr>
          <p:nvPr/>
        </p:nvSpPr>
        <p:spPr bwMode="auto">
          <a:xfrm>
            <a:off x="609600" y="1295400"/>
            <a:ext cx="5715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In October,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Advertising </a:t>
            </a:r>
            <a:r>
              <a:rPr lang="en-US" altLang="en-US" sz="2100" b="0" dirty="0" smtClean="0">
                <a:solidFill>
                  <a:schemeClr val="tx1"/>
                </a:solidFill>
                <a:latin typeface="Liberation Sans" panose="020B0604020202020204" pitchFamily="34" charset="0"/>
              </a:rPr>
              <a:t>Inc. </a:t>
            </a:r>
            <a:r>
              <a:rPr lang="en-US" altLang="en-US" sz="2100" b="0" dirty="0">
                <a:solidFill>
                  <a:schemeClr val="tx1"/>
                </a:solidFill>
                <a:latin typeface="Liberation Sans" panose="020B0604020202020204" pitchFamily="34" charset="0"/>
              </a:rPr>
              <a:t>performed services worth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200 </a:t>
            </a:r>
            <a:r>
              <a:rPr lang="en-US" altLang="en-US" sz="2100" b="0" dirty="0">
                <a:solidFill>
                  <a:schemeClr val="tx1"/>
                </a:solidFill>
                <a:latin typeface="Liberation Sans" panose="020B0604020202020204" pitchFamily="34" charset="0"/>
              </a:rPr>
              <a:t>that were not billed to clients in October.</a:t>
            </a:r>
          </a:p>
        </p:txBody>
      </p:sp>
      <p:sp>
        <p:nvSpPr>
          <p:cNvPr id="315429" name="Text Box 37"/>
          <p:cNvSpPr txBox="1">
            <a:spLocks noChangeArrowheads="1"/>
          </p:cNvSpPr>
          <p:nvPr/>
        </p:nvSpPr>
        <p:spPr bwMode="auto">
          <a:xfrm>
            <a:off x="1981200" y="58356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Accounts Receivable</a:t>
            </a:r>
          </a:p>
        </p:txBody>
      </p:sp>
      <p:sp>
        <p:nvSpPr>
          <p:cNvPr id="315432" name="Text Box 40"/>
          <p:cNvSpPr txBox="1">
            <a:spLocks noChangeArrowheads="1"/>
          </p:cNvSpPr>
          <p:nvPr/>
        </p:nvSpPr>
        <p:spPr bwMode="auto">
          <a:xfrm>
            <a:off x="6096000" y="58356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200</a:t>
            </a:r>
          </a:p>
        </p:txBody>
      </p:sp>
      <p:sp>
        <p:nvSpPr>
          <p:cNvPr id="315433" name="Text Box 41"/>
          <p:cNvSpPr txBox="1">
            <a:spLocks noChangeArrowheads="1"/>
          </p:cNvSpPr>
          <p:nvPr/>
        </p:nvSpPr>
        <p:spPr bwMode="auto">
          <a:xfrm>
            <a:off x="1981200" y="5376863"/>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Cash</a:t>
            </a:r>
          </a:p>
        </p:txBody>
      </p:sp>
      <p:sp>
        <p:nvSpPr>
          <p:cNvPr id="315434" name="Text Box 42"/>
          <p:cNvSpPr txBox="1">
            <a:spLocks noChangeArrowheads="1"/>
          </p:cNvSpPr>
          <p:nvPr/>
        </p:nvSpPr>
        <p:spPr bwMode="auto">
          <a:xfrm>
            <a:off x="5105400" y="53768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200</a:t>
            </a:r>
          </a:p>
        </p:txBody>
      </p:sp>
      <p:sp>
        <p:nvSpPr>
          <p:cNvPr id="46087" name="Text Box 48"/>
          <p:cNvSpPr txBox="1">
            <a:spLocks noChangeArrowheads="1"/>
          </p:cNvSpPr>
          <p:nvPr/>
        </p:nvSpPr>
        <p:spPr bwMode="auto">
          <a:xfrm>
            <a:off x="609600" y="53768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Nov. 10</a:t>
            </a:r>
          </a:p>
        </p:txBody>
      </p:sp>
      <p:sp>
        <p:nvSpPr>
          <p:cNvPr id="4096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 name="Text Box 42"/>
          <p:cNvSpPr txBox="1">
            <a:spLocks noChangeArrowheads="1"/>
          </p:cNvSpPr>
          <p:nvPr/>
        </p:nvSpPr>
        <p:spPr bwMode="auto">
          <a:xfrm>
            <a:off x="3810000" y="32004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200</a:t>
            </a:r>
          </a:p>
        </p:txBody>
      </p:sp>
      <p:sp>
        <p:nvSpPr>
          <p:cNvPr id="3" name="Text Box 37"/>
          <p:cNvSpPr txBox="1">
            <a:spLocks noChangeArrowheads="1"/>
          </p:cNvSpPr>
          <p:nvPr/>
        </p:nvSpPr>
        <p:spPr bwMode="auto">
          <a:xfrm>
            <a:off x="609600" y="3659188"/>
            <a:ext cx="4876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Service Revenue</a:t>
            </a:r>
          </a:p>
        </p:txBody>
      </p:sp>
      <p:sp>
        <p:nvSpPr>
          <p:cNvPr id="4" name="Text Box 40"/>
          <p:cNvSpPr txBox="1">
            <a:spLocks noChangeArrowheads="1"/>
          </p:cNvSpPr>
          <p:nvPr/>
        </p:nvSpPr>
        <p:spPr bwMode="auto">
          <a:xfrm>
            <a:off x="4800600" y="3659188"/>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200</a:t>
            </a:r>
          </a:p>
        </p:txBody>
      </p:sp>
      <p:sp>
        <p:nvSpPr>
          <p:cNvPr id="5" name="Text Box 41"/>
          <p:cNvSpPr txBox="1">
            <a:spLocks noChangeArrowheads="1"/>
          </p:cNvSpPr>
          <p:nvPr/>
        </p:nvSpPr>
        <p:spPr bwMode="auto">
          <a:xfrm>
            <a:off x="609600" y="3200400"/>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Accounts Receivable</a:t>
            </a:r>
          </a:p>
        </p:txBody>
      </p:sp>
      <p:sp>
        <p:nvSpPr>
          <p:cNvPr id="46095" name="Text Box 48"/>
          <p:cNvSpPr txBox="1">
            <a:spLocks noChangeArrowheads="1"/>
          </p:cNvSpPr>
          <p:nvPr/>
        </p:nvSpPr>
        <p:spPr bwMode="auto">
          <a:xfrm>
            <a:off x="609600" y="26670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Oct. 31</a:t>
            </a:r>
          </a:p>
        </p:txBody>
      </p:sp>
      <p:sp>
        <p:nvSpPr>
          <p:cNvPr id="46096" name="Text Box 20"/>
          <p:cNvSpPr txBox="1">
            <a:spLocks noChangeArrowheads="1"/>
          </p:cNvSpPr>
          <p:nvPr/>
        </p:nvSpPr>
        <p:spPr bwMode="auto">
          <a:xfrm>
            <a:off x="609600" y="4318000"/>
            <a:ext cx="80772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0"/>
              </a:spcBef>
              <a:buClrTx/>
              <a:buSzTx/>
              <a:buFontTx/>
              <a:buNone/>
            </a:pPr>
            <a:r>
              <a:rPr lang="en-US" altLang="en-US" sz="2100" b="0" dirty="0">
                <a:solidFill>
                  <a:schemeClr val="tx1"/>
                </a:solidFill>
                <a:latin typeface="Liberation Sans" panose="020B0604020202020204" pitchFamily="34" charset="0"/>
              </a:rPr>
              <a:t>On November 10,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receives cash of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200 </a:t>
            </a:r>
            <a:r>
              <a:rPr lang="en-US" altLang="en-US" sz="2100" b="0" dirty="0">
                <a:solidFill>
                  <a:schemeClr val="tx1"/>
                </a:solidFill>
                <a:latin typeface="Liberation Sans" panose="020B0604020202020204" pitchFamily="34" charset="0"/>
              </a:rPr>
              <a:t>for the services performed.</a:t>
            </a:r>
          </a:p>
        </p:txBody>
      </p:sp>
      <p:sp>
        <p:nvSpPr>
          <p:cNvPr id="20"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REVENUES</a:t>
            </a:r>
            <a:endParaRPr lang="en-US" altLang="en-US" sz="3200" dirty="0">
              <a:solidFill>
                <a:srgbClr val="006600"/>
              </a:solidFill>
              <a:latin typeface="Liberation Sans"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882" y="1447800"/>
            <a:ext cx="2037918" cy="249078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5433"/>
                                        </p:tgtEl>
                                        <p:attrNameLst>
                                          <p:attrName>style.visibility</p:attrName>
                                        </p:attrNameLst>
                                      </p:cBhvr>
                                      <p:to>
                                        <p:strVal val="visible"/>
                                      </p:to>
                                    </p:set>
                                    <p:animEffect transition="in" filter="wipe(left)">
                                      <p:cBhvr>
                                        <p:cTn id="25" dur="500"/>
                                        <p:tgtEl>
                                          <p:spTgt spid="315433"/>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15434"/>
                                        </p:tgtEl>
                                        <p:attrNameLst>
                                          <p:attrName>style.visibility</p:attrName>
                                        </p:attrNameLst>
                                      </p:cBhvr>
                                      <p:to>
                                        <p:strVal val="visible"/>
                                      </p:to>
                                    </p:set>
                                    <p:animEffect transition="in" filter="wipe(left)">
                                      <p:cBhvr>
                                        <p:cTn id="29" dur="500"/>
                                        <p:tgtEl>
                                          <p:spTgt spid="31543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15429"/>
                                        </p:tgtEl>
                                        <p:attrNameLst>
                                          <p:attrName>style.visibility</p:attrName>
                                        </p:attrNameLst>
                                      </p:cBhvr>
                                      <p:to>
                                        <p:strVal val="visible"/>
                                      </p:to>
                                    </p:set>
                                    <p:animEffect transition="in" filter="wipe(left)">
                                      <p:cBhvr>
                                        <p:cTn id="34" dur="500"/>
                                        <p:tgtEl>
                                          <p:spTgt spid="315429"/>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15432"/>
                                        </p:tgtEl>
                                        <p:attrNameLst>
                                          <p:attrName>style.visibility</p:attrName>
                                        </p:attrNameLst>
                                      </p:cBhvr>
                                      <p:to>
                                        <p:strVal val="visible"/>
                                      </p:to>
                                    </p:set>
                                    <p:animEffect transition="in" filter="wipe(left)">
                                      <p:cBhvr>
                                        <p:cTn id="38"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P spid="2" grpId="0" autoUpdateAnimBg="0"/>
      <p:bldP spid="3" grpId="0" autoUpdateAnimBg="0"/>
      <p:bldP spid="4" grpId="0" autoUpdateAnimBg="0"/>
      <p:bldP spid="5"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5840104"/>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3-14</a:t>
            </a:r>
          </a:p>
          <a:p>
            <a:r>
              <a:rPr lang="en-US" sz="1200" b="0" dirty="0">
                <a:solidFill>
                  <a:schemeClr val="tx1"/>
                </a:solidFill>
                <a:latin typeface="Liberation Sans" panose="020B0604020202020204" pitchFamily="34" charset="0"/>
              </a:rPr>
              <a:t>Adjustment for </a:t>
            </a:r>
            <a:r>
              <a:rPr lang="en-US" sz="1200" b="0" dirty="0" smtClean="0">
                <a:solidFill>
                  <a:schemeClr val="tx1"/>
                </a:solidFill>
                <a:latin typeface="Liberation Sans" panose="020B0604020202020204" pitchFamily="34" charset="0"/>
              </a:rPr>
              <a:t>accrued revenue</a:t>
            </a:r>
            <a:endParaRPr lang="en-US" sz="1200" b="0" dirty="0">
              <a:solidFill>
                <a:schemeClr val="tx1"/>
              </a:solidFill>
              <a:latin typeface="Liberation Sans" panose="020B0604020202020204" pitchFamily="34" charset="0"/>
            </a:endParaRPr>
          </a:p>
        </p:txBody>
      </p:sp>
      <p:pic>
        <p:nvPicPr>
          <p:cNvPr id="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96" y="304799"/>
            <a:ext cx="8305800" cy="554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670823085"/>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9"/>
          <p:cNvSpPr txBox="1">
            <a:spLocks noChangeArrowheads="1"/>
          </p:cNvSpPr>
          <p:nvPr/>
        </p:nvSpPr>
        <p:spPr bwMode="auto">
          <a:xfrm>
            <a:off x="242248" y="3508695"/>
            <a:ext cx="34290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1200">
                <a:solidFill>
                  <a:schemeClr val="tx1"/>
                </a:solidFill>
                <a:latin typeface="Liberation Sans" panose="020B0604020202020204" pitchFamily="34" charset="0"/>
              </a:defRPr>
            </a:lvl1pPr>
          </a:lstStyle>
          <a:p>
            <a:r>
              <a:rPr lang="en-US" dirty="0"/>
              <a:t>Illustration 3-15</a:t>
            </a:r>
          </a:p>
          <a:p>
            <a:r>
              <a:rPr lang="en-US" b="0" dirty="0"/>
              <a:t>Accounting for </a:t>
            </a:r>
            <a:r>
              <a:rPr lang="en-US" b="0" dirty="0" smtClean="0"/>
              <a:t>accrued revenues</a:t>
            </a:r>
            <a:endParaRPr lang="en-US" altLang="en-US" b="0" dirty="0"/>
          </a:p>
        </p:txBody>
      </p:sp>
      <p:sp>
        <p:nvSpPr>
          <p:cNvPr id="43012"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0"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REVENUES</a:t>
            </a:r>
            <a:endParaRPr lang="en-US" altLang="en-US" sz="3200" dirty="0">
              <a:solidFill>
                <a:srgbClr val="006600"/>
              </a:solidFill>
              <a:latin typeface="Liberation Sans" panose="020B0604020202020204" pitchFamily="34" charset="0"/>
            </a:endParaRPr>
          </a:p>
        </p:txBody>
      </p:sp>
      <p:pic>
        <p:nvPicPr>
          <p:cNvPr id="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534400" cy="200025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a:xfrm>
            <a:off x="533400" y="1368425"/>
            <a:ext cx="8077200" cy="533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10000"/>
              </a:lnSpc>
              <a:buClr>
                <a:srgbClr val="006666"/>
              </a:buClr>
              <a:buSzTx/>
              <a:buFont typeface="Monotype Sorts" pitchFamily="2" charset="2"/>
              <a:buNone/>
            </a:pPr>
            <a:r>
              <a:rPr lang="en-US" altLang="en-US" sz="2200" b="0" dirty="0" smtClean="0">
                <a:effectLst/>
                <a:latin typeface="Liberation Sans" panose="020B0604020202020204" pitchFamily="34" charset="0"/>
              </a:rPr>
              <a:t>Expenses incurred but not yet paid in cash or recorded.</a:t>
            </a:r>
          </a:p>
        </p:txBody>
      </p:sp>
      <p:sp>
        <p:nvSpPr>
          <p:cNvPr id="49155" name="Rectangle 6"/>
          <p:cNvSpPr>
            <a:spLocks noChangeArrowheads="1"/>
          </p:cNvSpPr>
          <p:nvPr/>
        </p:nvSpPr>
        <p:spPr bwMode="auto">
          <a:xfrm>
            <a:off x="304800" y="3784600"/>
            <a:ext cx="30480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10287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Interest</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Taxes</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Salaries</a:t>
            </a:r>
          </a:p>
        </p:txBody>
      </p:sp>
      <p:sp>
        <p:nvSpPr>
          <p:cNvPr id="49156" name="Rectangle 13"/>
          <p:cNvSpPr>
            <a:spLocks noChangeArrowheads="1"/>
          </p:cNvSpPr>
          <p:nvPr/>
        </p:nvSpPr>
        <p:spPr bwMode="auto">
          <a:xfrm>
            <a:off x="609600" y="3197225"/>
            <a:ext cx="6324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spcAft>
                <a:spcPct val="20000"/>
              </a:spcAft>
              <a:buClrTx/>
              <a:buSzPct val="80000"/>
              <a:buFontTx/>
              <a:buNone/>
            </a:pPr>
            <a:r>
              <a:rPr lang="en-US" altLang="en-US" sz="2200" b="0" dirty="0">
                <a:latin typeface="Liberation Sans" panose="020B0604020202020204" pitchFamily="34" charset="0"/>
              </a:rPr>
              <a:t>Accrued expenses often occur in regard to:</a:t>
            </a:r>
          </a:p>
        </p:txBody>
      </p:sp>
      <p:sp>
        <p:nvSpPr>
          <p:cNvPr id="44039"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2" name="Text Box 5"/>
          <p:cNvSpPr txBox="1">
            <a:spLocks noChangeArrowheads="1"/>
          </p:cNvSpPr>
          <p:nvPr/>
        </p:nvSpPr>
        <p:spPr bwMode="auto">
          <a:xfrm>
            <a:off x="4038600" y="2282825"/>
            <a:ext cx="1447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dirty="0">
                <a:solidFill>
                  <a:srgbClr val="CC0000"/>
                </a:solidFill>
                <a:latin typeface="Liberation Sans" panose="020B0604020202020204" pitchFamily="34" charset="0"/>
                <a:cs typeface="Arial" charset="0"/>
              </a:rPr>
              <a:t>BEFORE</a:t>
            </a:r>
          </a:p>
        </p:txBody>
      </p:sp>
      <p:sp>
        <p:nvSpPr>
          <p:cNvPr id="13" name="Text Box 8"/>
          <p:cNvSpPr txBox="1">
            <a:spLocks noChangeArrowheads="1"/>
          </p:cNvSpPr>
          <p:nvPr/>
        </p:nvSpPr>
        <p:spPr bwMode="auto">
          <a:xfrm>
            <a:off x="5638800" y="2282825"/>
            <a:ext cx="26670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Payment</a:t>
            </a:r>
          </a:p>
        </p:txBody>
      </p:sp>
      <p:sp>
        <p:nvSpPr>
          <p:cNvPr id="14" name="Text Box 9"/>
          <p:cNvSpPr txBox="1">
            <a:spLocks noChangeArrowheads="1"/>
          </p:cNvSpPr>
          <p:nvPr/>
        </p:nvSpPr>
        <p:spPr bwMode="auto">
          <a:xfrm>
            <a:off x="762000" y="2282825"/>
            <a:ext cx="3135313"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Expense Recorded</a:t>
            </a: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EXPENSES</a:t>
            </a:r>
            <a:endParaRPr lang="en-US" altLang="en-US" sz="3200" dirty="0">
              <a:solidFill>
                <a:srgbClr val="006600"/>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050"/>
          <p:cNvSpPr txBox="1">
            <a:spLocks noChangeArrowheads="1"/>
          </p:cNvSpPr>
          <p:nvPr/>
        </p:nvSpPr>
        <p:spPr bwMode="auto">
          <a:xfrm>
            <a:off x="762000" y="1295400"/>
            <a:ext cx="80010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9144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Adjusting entry records the obligation and recognizes the expense.</a:t>
            </a:r>
          </a:p>
          <a:p>
            <a:pPr>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Adjusting entry: </a:t>
            </a:r>
          </a:p>
          <a:p>
            <a:pPr lvl="1">
              <a:lnSpc>
                <a:spcPct val="120000"/>
              </a:lnSpc>
              <a:spcBef>
                <a:spcPct val="30000"/>
              </a:spcBef>
              <a:buClr>
                <a:srgbClr val="CC0000"/>
              </a:buClr>
              <a:buSzPct val="80000"/>
              <a:buFont typeface="Arial" charset="0"/>
              <a:buChar char="►"/>
            </a:pPr>
            <a:r>
              <a:rPr lang="en-US" altLang="en-US" sz="2100" dirty="0">
                <a:solidFill>
                  <a:schemeClr val="tx1"/>
                </a:solidFill>
                <a:latin typeface="Liberation Sans" panose="020B0604020202020204" pitchFamily="34" charset="0"/>
              </a:rPr>
              <a:t>Increase</a:t>
            </a:r>
            <a:r>
              <a:rPr lang="en-US" altLang="en-US" sz="2100" b="0" dirty="0">
                <a:solidFill>
                  <a:schemeClr val="tx1"/>
                </a:solidFill>
                <a:latin typeface="Liberation Sans" panose="020B0604020202020204" pitchFamily="34" charset="0"/>
              </a:rPr>
              <a:t> (debit) an </a:t>
            </a:r>
            <a:r>
              <a:rPr lang="en-US" altLang="en-US" sz="2100" dirty="0">
                <a:solidFill>
                  <a:schemeClr val="tx1"/>
                </a:solidFill>
                <a:latin typeface="Liberation Sans" panose="020B0604020202020204" pitchFamily="34" charset="0"/>
              </a:rPr>
              <a:t>expense account</a:t>
            </a:r>
            <a:r>
              <a:rPr lang="en-US" altLang="en-US" sz="2100" b="0" dirty="0">
                <a:solidFill>
                  <a:schemeClr val="tx1"/>
                </a:solidFill>
                <a:latin typeface="Liberation Sans" panose="020B0604020202020204" pitchFamily="34" charset="0"/>
              </a:rPr>
              <a:t> and </a:t>
            </a:r>
          </a:p>
          <a:p>
            <a:pPr lvl="1">
              <a:lnSpc>
                <a:spcPct val="120000"/>
              </a:lnSpc>
              <a:spcBef>
                <a:spcPct val="30000"/>
              </a:spcBef>
              <a:buClr>
                <a:srgbClr val="CC0000"/>
              </a:buClr>
              <a:buSzPct val="80000"/>
              <a:buFont typeface="Arial" charset="0"/>
              <a:buChar char="►"/>
            </a:pPr>
            <a:r>
              <a:rPr lang="en-US" altLang="en-US" sz="2100" dirty="0">
                <a:solidFill>
                  <a:schemeClr val="tx1"/>
                </a:solidFill>
                <a:latin typeface="Liberation Sans" panose="020B0604020202020204" pitchFamily="34" charset="0"/>
              </a:rPr>
              <a:t>Increase</a:t>
            </a:r>
            <a:r>
              <a:rPr lang="en-US" altLang="en-US" sz="2100" b="0" dirty="0">
                <a:solidFill>
                  <a:schemeClr val="tx1"/>
                </a:solidFill>
                <a:latin typeface="Liberation Sans" panose="020B0604020202020204" pitchFamily="34" charset="0"/>
              </a:rPr>
              <a:t> (credit) a </a:t>
            </a:r>
            <a:r>
              <a:rPr lang="en-US" altLang="en-US" sz="2100" dirty="0">
                <a:solidFill>
                  <a:schemeClr val="tx1"/>
                </a:solidFill>
                <a:latin typeface="Liberation Sans" panose="020B0604020202020204" pitchFamily="34" charset="0"/>
              </a:rPr>
              <a:t>liability account</a:t>
            </a:r>
            <a:r>
              <a:rPr lang="en-US" altLang="en-US" sz="2100" b="0" dirty="0">
                <a:solidFill>
                  <a:schemeClr val="tx1"/>
                </a:solidFill>
                <a:latin typeface="Liberation Sans" panose="020B0604020202020204" pitchFamily="34" charset="0"/>
              </a:rPr>
              <a:t>.</a:t>
            </a:r>
          </a:p>
        </p:txBody>
      </p:sp>
      <p:sp>
        <p:nvSpPr>
          <p:cNvPr id="45061"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0182" name="Rectangle 8"/>
          <p:cNvSpPr>
            <a:spLocks noChangeArrowheads="1"/>
          </p:cNvSpPr>
          <p:nvPr/>
        </p:nvSpPr>
        <p:spPr bwMode="auto">
          <a:xfrm>
            <a:off x="7467600" y="3733800"/>
            <a:ext cx="1524000" cy="83099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3-16</a:t>
            </a:r>
          </a:p>
          <a:p>
            <a:r>
              <a:rPr lang="en-US" sz="1200" b="0" dirty="0">
                <a:solidFill>
                  <a:schemeClr val="tx1"/>
                </a:solidFill>
                <a:latin typeface="Liberation Sans" panose="020B0604020202020204" pitchFamily="34" charset="0"/>
              </a:rPr>
              <a:t>Adjusting entries for </a:t>
            </a:r>
            <a:r>
              <a:rPr lang="en-US" sz="1200" b="0" dirty="0" smtClean="0">
                <a:solidFill>
                  <a:schemeClr val="tx1"/>
                </a:solidFill>
                <a:latin typeface="Liberation Sans" panose="020B0604020202020204" pitchFamily="34" charset="0"/>
              </a:rPr>
              <a:t>accrued expenses</a:t>
            </a:r>
            <a:endParaRPr lang="en-US" altLang="en-US" sz="1200" b="0" dirty="0">
              <a:solidFill>
                <a:schemeClr val="tx1"/>
              </a:solidFill>
              <a:latin typeface="Liberation Sans" panose="020B0604020202020204" pitchFamily="34" charset="0"/>
            </a:endParaRPr>
          </a:p>
        </p:txBody>
      </p:sp>
      <p:pic>
        <p:nvPicPr>
          <p:cNvPr id="50183"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204704" y="3814762"/>
            <a:ext cx="6186696"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 name="Rectangle 9"/>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EXPENSES</a:t>
            </a:r>
            <a:endParaRPr lang="en-US" altLang="en-US" sz="3200" dirty="0">
              <a:solidFill>
                <a:srgbClr val="006600"/>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838200" y="1295400"/>
            <a:ext cx="7772400" cy="35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Monthly and quarterly time periods are called </a:t>
            </a:r>
            <a:r>
              <a:rPr lang="en-US" altLang="en-US" sz="2200" dirty="0">
                <a:solidFill>
                  <a:schemeClr val="hlink"/>
                </a:solidFill>
                <a:latin typeface="Liberation Sans" panose="020B0604020202020204" pitchFamily="34" charset="0"/>
              </a:rPr>
              <a:t>interim periods</a:t>
            </a:r>
            <a:r>
              <a:rPr lang="en-US" altLang="en-US" sz="2200" b="0" dirty="0">
                <a:solidFill>
                  <a:schemeClr val="tx1"/>
                </a:solidFill>
                <a:latin typeface="Liberation Sans" panose="020B0604020202020204" pitchFamily="34" charset="0"/>
              </a:rPr>
              <a:t>. </a:t>
            </a:r>
          </a:p>
          <a:p>
            <a:pPr>
              <a:lnSpc>
                <a:spcPct val="125000"/>
              </a:lnSpc>
              <a:spcBef>
                <a:spcPct val="5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Most large companies must prepare both </a:t>
            </a:r>
            <a:r>
              <a:rPr lang="en-US" altLang="en-US" sz="2200" dirty="0">
                <a:solidFill>
                  <a:schemeClr val="tx1"/>
                </a:solidFill>
                <a:latin typeface="Liberation Sans" panose="020B0604020202020204" pitchFamily="34" charset="0"/>
              </a:rPr>
              <a:t>quarterly </a:t>
            </a:r>
            <a:r>
              <a:rPr lang="en-US" altLang="en-US" sz="2200" b="0" dirty="0">
                <a:solidFill>
                  <a:schemeClr val="tx1"/>
                </a:solidFill>
                <a:latin typeface="Liberation Sans" panose="020B0604020202020204" pitchFamily="34" charset="0"/>
              </a:rPr>
              <a:t>and</a:t>
            </a:r>
            <a:r>
              <a:rPr lang="en-US" altLang="en-US" sz="2200" dirty="0">
                <a:solidFill>
                  <a:schemeClr val="tx1"/>
                </a:solidFill>
                <a:latin typeface="Liberation Sans" panose="020B0604020202020204" pitchFamily="34" charset="0"/>
              </a:rPr>
              <a:t> annual</a:t>
            </a:r>
            <a:r>
              <a:rPr lang="en-US" altLang="en-US" sz="2200" b="0" dirty="0">
                <a:solidFill>
                  <a:schemeClr val="tx1"/>
                </a:solidFill>
                <a:latin typeface="Liberation Sans" panose="020B0604020202020204" pitchFamily="34" charset="0"/>
              </a:rPr>
              <a:t> financial statements.</a:t>
            </a:r>
          </a:p>
          <a:p>
            <a:pPr>
              <a:lnSpc>
                <a:spcPct val="125000"/>
              </a:lnSpc>
              <a:spcBef>
                <a:spcPct val="50000"/>
              </a:spcBef>
              <a:buClr>
                <a:srgbClr val="CC0000"/>
              </a:buClr>
              <a:buSzPct val="80000"/>
              <a:buFont typeface="Wingdings" pitchFamily="2" charset="2"/>
              <a:buChar char="u"/>
            </a:pPr>
            <a:r>
              <a:rPr lang="en-US" altLang="en-US" sz="2200" dirty="0">
                <a:solidFill>
                  <a:schemeClr val="hlink"/>
                </a:solidFill>
                <a:latin typeface="Liberation Sans" panose="020B0604020202020204" pitchFamily="34" charset="0"/>
              </a:rPr>
              <a:t>Fiscal Year</a:t>
            </a:r>
            <a:r>
              <a:rPr lang="en-US" altLang="en-US" sz="2200" b="0" dirty="0">
                <a:solidFill>
                  <a:schemeClr val="tx1"/>
                </a:solidFill>
                <a:latin typeface="Liberation Sans" panose="020B0604020202020204" pitchFamily="34" charset="0"/>
              </a:rPr>
              <a:t> = Accounting time period that is </a:t>
            </a:r>
            <a:r>
              <a:rPr lang="en-US" altLang="en-US" sz="2200" dirty="0">
                <a:solidFill>
                  <a:schemeClr val="tx1"/>
                </a:solidFill>
                <a:latin typeface="Liberation Sans" panose="020B0604020202020204" pitchFamily="34" charset="0"/>
              </a:rPr>
              <a:t>one year</a:t>
            </a:r>
            <a:r>
              <a:rPr lang="en-US" altLang="en-US" sz="2200" b="0" dirty="0">
                <a:solidFill>
                  <a:schemeClr val="tx1"/>
                </a:solidFill>
                <a:latin typeface="Liberation Sans" panose="020B0604020202020204" pitchFamily="34" charset="0"/>
              </a:rPr>
              <a:t> in length.</a:t>
            </a:r>
          </a:p>
          <a:p>
            <a:pPr>
              <a:lnSpc>
                <a:spcPct val="125000"/>
              </a:lnSpc>
              <a:spcBef>
                <a:spcPct val="50000"/>
              </a:spcBef>
              <a:buClr>
                <a:srgbClr val="CC0000"/>
              </a:buClr>
              <a:buSzPct val="80000"/>
              <a:buFont typeface="Wingdings" pitchFamily="2" charset="2"/>
              <a:buChar char="u"/>
            </a:pPr>
            <a:r>
              <a:rPr lang="en-US" altLang="en-US" sz="2200" dirty="0">
                <a:solidFill>
                  <a:schemeClr val="hlink"/>
                </a:solidFill>
                <a:latin typeface="Liberation Sans" panose="020B0604020202020204" pitchFamily="34" charset="0"/>
              </a:rPr>
              <a:t>Calendar Year</a:t>
            </a:r>
            <a:r>
              <a:rPr lang="en-US" altLang="en-US" sz="2200" b="0" dirty="0">
                <a:solidFill>
                  <a:schemeClr val="tx1"/>
                </a:solidFill>
                <a:latin typeface="Liberation Sans" panose="020B0604020202020204" pitchFamily="34" charset="0"/>
              </a:rPr>
              <a:t> = January 1 to December 31.</a:t>
            </a:r>
          </a:p>
        </p:txBody>
      </p:sp>
      <p:sp>
        <p:nvSpPr>
          <p:cNvPr id="614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sz="3200" dirty="0">
                <a:solidFill>
                  <a:srgbClr val="CC0000"/>
                </a:solidFill>
                <a:latin typeface="Liberation Sans" panose="020B0604020202020204" pitchFamily="34" charset="0"/>
              </a:rPr>
              <a:t>Fiscal and Calendar Years</a:t>
            </a:r>
          </a:p>
        </p:txBody>
      </p:sp>
      <p:sp>
        <p:nvSpPr>
          <p:cNvPr id="6158"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6" name="Text Box 10"/>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971800"/>
            <a:ext cx="8534400" cy="1444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3" name="Text Box 20"/>
          <p:cNvSpPr txBox="1">
            <a:spLocks noChangeArrowheads="1"/>
          </p:cNvSpPr>
          <p:nvPr/>
        </p:nvSpPr>
        <p:spPr bwMode="auto">
          <a:xfrm>
            <a:off x="609600" y="1295400"/>
            <a:ext cx="8077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Illustration: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Advertising </a:t>
            </a:r>
            <a:r>
              <a:rPr lang="en-US" altLang="en-US" sz="2100" b="0" dirty="0" smtClean="0">
                <a:solidFill>
                  <a:schemeClr val="tx1"/>
                </a:solidFill>
                <a:latin typeface="Liberation Sans" panose="020B0604020202020204" pitchFamily="34" charset="0"/>
              </a:rPr>
              <a:t>Inc. </a:t>
            </a:r>
            <a:r>
              <a:rPr lang="en-US" altLang="en-US" sz="2100" b="0" dirty="0">
                <a:solidFill>
                  <a:schemeClr val="tx1"/>
                </a:solidFill>
                <a:latin typeface="Liberation Sans" panose="020B0604020202020204" pitchFamily="34" charset="0"/>
              </a:rPr>
              <a:t>signed a three-month note payable in the amount of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5,000 </a:t>
            </a:r>
            <a:r>
              <a:rPr lang="en-US" altLang="en-US" sz="2100" b="0" dirty="0">
                <a:solidFill>
                  <a:schemeClr val="tx1"/>
                </a:solidFill>
                <a:latin typeface="Liberation Sans" panose="020B0604020202020204" pitchFamily="34" charset="0"/>
              </a:rPr>
              <a:t>on October 1. The note requires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to pay interest at an annual rate of 12%.</a:t>
            </a:r>
          </a:p>
        </p:txBody>
      </p:sp>
      <p:sp>
        <p:nvSpPr>
          <p:cNvPr id="315429" name="Text Box 37"/>
          <p:cNvSpPr txBox="1">
            <a:spLocks noChangeArrowheads="1"/>
          </p:cNvSpPr>
          <p:nvPr/>
        </p:nvSpPr>
        <p:spPr bwMode="auto">
          <a:xfrm>
            <a:off x="1981200" y="5106988"/>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Interest Payable</a:t>
            </a:r>
          </a:p>
        </p:txBody>
      </p:sp>
      <p:sp>
        <p:nvSpPr>
          <p:cNvPr id="315432" name="Text Box 40"/>
          <p:cNvSpPr txBox="1">
            <a:spLocks noChangeArrowheads="1"/>
          </p:cNvSpPr>
          <p:nvPr/>
        </p:nvSpPr>
        <p:spPr bwMode="auto">
          <a:xfrm>
            <a:off x="6934200" y="5106988"/>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50</a:t>
            </a:r>
          </a:p>
        </p:txBody>
      </p:sp>
      <p:sp>
        <p:nvSpPr>
          <p:cNvPr id="315433" name="Text Box 41"/>
          <p:cNvSpPr txBox="1">
            <a:spLocks noChangeArrowheads="1"/>
          </p:cNvSpPr>
          <p:nvPr/>
        </p:nvSpPr>
        <p:spPr bwMode="auto">
          <a:xfrm>
            <a:off x="1981200" y="4648200"/>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Interest Expense</a:t>
            </a:r>
          </a:p>
        </p:txBody>
      </p:sp>
      <p:sp>
        <p:nvSpPr>
          <p:cNvPr id="315434" name="Text Box 42"/>
          <p:cNvSpPr txBox="1">
            <a:spLocks noChangeArrowheads="1"/>
          </p:cNvSpPr>
          <p:nvPr/>
        </p:nvSpPr>
        <p:spPr bwMode="auto">
          <a:xfrm>
            <a:off x="5943600" y="46482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50</a:t>
            </a:r>
          </a:p>
        </p:txBody>
      </p:sp>
      <p:sp>
        <p:nvSpPr>
          <p:cNvPr id="51208" name="Text Box 48"/>
          <p:cNvSpPr txBox="1">
            <a:spLocks noChangeArrowheads="1"/>
          </p:cNvSpPr>
          <p:nvPr/>
        </p:nvSpPr>
        <p:spPr bwMode="auto">
          <a:xfrm>
            <a:off x="609600" y="46482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Oct. 31</a:t>
            </a:r>
          </a:p>
        </p:txBody>
      </p:sp>
      <p:sp>
        <p:nvSpPr>
          <p:cNvPr id="4608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212" name="Rectangle 8"/>
          <p:cNvSpPr>
            <a:spLocks noChangeArrowheads="1"/>
          </p:cNvSpPr>
          <p:nvPr/>
        </p:nvSpPr>
        <p:spPr bwMode="auto">
          <a:xfrm>
            <a:off x="7239000" y="2299648"/>
            <a:ext cx="1524000" cy="64633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3-17</a:t>
            </a:r>
          </a:p>
          <a:p>
            <a:r>
              <a:rPr lang="en-US" sz="1200" b="0" dirty="0">
                <a:solidFill>
                  <a:schemeClr val="tx1"/>
                </a:solidFill>
                <a:latin typeface="Liberation Sans" panose="020B0604020202020204" pitchFamily="34" charset="0"/>
              </a:rPr>
              <a:t>Formula for computing interest</a:t>
            </a:r>
            <a:endParaRPr lang="en-US" altLang="en-US" sz="1200" b="0" dirty="0">
              <a:solidFill>
                <a:schemeClr val="tx1"/>
              </a:solidFill>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1"/>
                </a:solidFill>
                <a:latin typeface="Liberation Sans" panose="020B0604020202020204" pitchFamily="34" charset="0"/>
              </a:rPr>
              <a:t>ACCRUED INTEREST</a:t>
            </a:r>
            <a:endParaRPr lang="en-US" altLang="en-US" sz="3200" dirty="0">
              <a:solidFill>
                <a:schemeClr val="tx1"/>
              </a:solidFill>
              <a:latin typeface="Liberation Sans" panose="020B0604020202020204" pitchFamily="34" charset="0"/>
            </a:endParaRPr>
          </a:p>
        </p:txBody>
      </p:sp>
      <p:sp>
        <p:nvSpPr>
          <p:cNvPr id="1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5423848"/>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3-18</a:t>
            </a:r>
          </a:p>
          <a:p>
            <a:r>
              <a:rPr lang="en-US" sz="1200" b="0" dirty="0">
                <a:solidFill>
                  <a:schemeClr val="tx1"/>
                </a:solidFill>
                <a:latin typeface="Liberation Sans" panose="020B0604020202020204" pitchFamily="34" charset="0"/>
              </a:rPr>
              <a:t>Adjustment for accrued interest</a:t>
            </a:r>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305800" cy="508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936234894"/>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85800" y="3524726"/>
            <a:ext cx="6705600" cy="287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4275" name="Text Box 20"/>
          <p:cNvSpPr txBox="1">
            <a:spLocks noChangeArrowheads="1"/>
          </p:cNvSpPr>
          <p:nvPr/>
        </p:nvSpPr>
        <p:spPr bwMode="auto">
          <a:xfrm>
            <a:off x="609600" y="1295400"/>
            <a:ext cx="80772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Illustration: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paid salaries and wages on October 26; the next payment of salaries will not occur until November 9. The employees receive total salaries of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2,000 </a:t>
            </a:r>
            <a:r>
              <a:rPr lang="en-US" altLang="en-US" sz="2100" b="0" dirty="0">
                <a:solidFill>
                  <a:schemeClr val="tx1"/>
                </a:solidFill>
                <a:latin typeface="Liberation Sans" panose="020B0604020202020204" pitchFamily="34" charset="0"/>
              </a:rPr>
              <a:t>for a five-day work week, or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400 </a:t>
            </a:r>
            <a:r>
              <a:rPr lang="en-US" altLang="en-US" sz="2100" b="0" dirty="0">
                <a:solidFill>
                  <a:schemeClr val="tx1"/>
                </a:solidFill>
                <a:latin typeface="Liberation Sans" panose="020B0604020202020204" pitchFamily="34" charset="0"/>
              </a:rPr>
              <a:t>per day. Thus, accrued salaries at October 31 are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1,200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400 </a:t>
            </a:r>
            <a:r>
              <a:rPr lang="en-US" altLang="en-US" sz="2100" b="0" dirty="0">
                <a:solidFill>
                  <a:schemeClr val="tx1"/>
                </a:solidFill>
                <a:latin typeface="Liberation Sans" panose="020B0604020202020204" pitchFamily="34" charset="0"/>
              </a:rPr>
              <a:t>x 3 days).</a:t>
            </a:r>
          </a:p>
        </p:txBody>
      </p:sp>
      <p:sp>
        <p:nvSpPr>
          <p:cNvPr id="49157"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4279" name="Rectangle 14"/>
          <p:cNvSpPr>
            <a:spLocks noChangeArrowheads="1"/>
          </p:cNvSpPr>
          <p:nvPr/>
        </p:nvSpPr>
        <p:spPr bwMode="auto">
          <a:xfrm>
            <a:off x="7467600" y="3469944"/>
            <a:ext cx="1524000" cy="83099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3-19</a:t>
            </a:r>
          </a:p>
          <a:p>
            <a:r>
              <a:rPr lang="en-US" sz="1200" b="0" dirty="0">
                <a:solidFill>
                  <a:schemeClr val="tx1"/>
                </a:solidFill>
                <a:latin typeface="Liberation Sans" panose="020B0604020202020204" pitchFamily="34" charset="0"/>
              </a:rPr>
              <a:t>Calendar showing Yazici’s pay</a:t>
            </a:r>
          </a:p>
          <a:p>
            <a:r>
              <a:rPr lang="en-US" sz="1200" b="0" dirty="0">
                <a:solidFill>
                  <a:schemeClr val="tx1"/>
                </a:solidFill>
                <a:latin typeface="Liberation Sans" panose="020B0604020202020204" pitchFamily="34" charset="0"/>
              </a:rPr>
              <a:t>periods</a:t>
            </a:r>
            <a:endParaRPr lang="en-US" altLang="en-US" sz="1200" b="0" dirty="0">
              <a:solidFill>
                <a:schemeClr val="tx1"/>
              </a:solidFill>
              <a:latin typeface="Liberation Sans" panose="020B0604020202020204" pitchFamily="34" charset="0"/>
            </a:endParaRPr>
          </a:p>
        </p:txBody>
      </p:sp>
      <p:sp>
        <p:nvSpPr>
          <p:cNvPr id="10" name="Rectangle 9"/>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1"/>
                </a:solidFill>
                <a:latin typeface="Liberation Sans" panose="020B0604020202020204" pitchFamily="34" charset="0"/>
              </a:rPr>
              <a:t>ACCRUED SALARIES AND WAGES</a:t>
            </a:r>
            <a:endParaRPr lang="en-US" altLang="en-US" sz="3200" dirty="0">
              <a:solidFill>
                <a:schemeClr val="tx1"/>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0056" y="5544487"/>
            <a:ext cx="3546144"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3-20</a:t>
            </a:r>
          </a:p>
          <a:p>
            <a:r>
              <a:rPr lang="en-US" sz="1200" b="0" dirty="0">
                <a:solidFill>
                  <a:schemeClr val="tx1"/>
                </a:solidFill>
                <a:latin typeface="Liberation Sans" panose="020B0604020202020204" pitchFamily="34" charset="0"/>
              </a:rPr>
              <a:t>Adjustment </a:t>
            </a:r>
            <a:r>
              <a:rPr lang="en-US" sz="1200" b="0" dirty="0" smtClean="0">
                <a:solidFill>
                  <a:schemeClr val="tx1"/>
                </a:solidFill>
                <a:latin typeface="Liberation Sans" panose="020B0604020202020204" pitchFamily="34" charset="0"/>
              </a:rPr>
              <a:t>for accrued </a:t>
            </a:r>
            <a:r>
              <a:rPr lang="en-US" sz="1200" b="0" dirty="0">
                <a:solidFill>
                  <a:schemeClr val="tx1"/>
                </a:solidFill>
                <a:latin typeface="Liberation Sans" panose="020B0604020202020204" pitchFamily="34" charset="0"/>
              </a:rPr>
              <a:t>salaries </a:t>
            </a:r>
            <a:r>
              <a:rPr lang="en-US" sz="1200" b="0" dirty="0" smtClean="0">
                <a:solidFill>
                  <a:schemeClr val="tx1"/>
                </a:solidFill>
                <a:latin typeface="Liberation Sans" panose="020B0604020202020204" pitchFamily="34" charset="0"/>
              </a:rPr>
              <a:t>and wages</a:t>
            </a:r>
            <a:endParaRPr lang="en-US" sz="1200" b="0" dirty="0">
              <a:solidFill>
                <a:schemeClr val="tx1"/>
              </a:solidFill>
              <a:latin typeface="Liberation Sans" panose="020B0604020202020204" pitchFamily="34" charset="0"/>
            </a:endParaRPr>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7873"/>
            <a:ext cx="8382000" cy="522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95046536"/>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8"/>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EXPENSES</a:t>
            </a:r>
            <a:endParaRPr lang="en-US" altLang="en-US" sz="3200" dirty="0">
              <a:solidFill>
                <a:srgbClr val="006600"/>
              </a:solidFill>
              <a:latin typeface="Liberation Sans" panose="020B0604020202020204" pitchFamily="34" charset="0"/>
            </a:endParaRPr>
          </a:p>
        </p:txBody>
      </p:sp>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534400" cy="2085975"/>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3683421"/>
            <a:ext cx="45720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3-21</a:t>
            </a:r>
          </a:p>
          <a:p>
            <a:r>
              <a:rPr lang="en-US" sz="1200" b="0" dirty="0">
                <a:solidFill>
                  <a:schemeClr val="tx1"/>
                </a:solidFill>
                <a:latin typeface="Liberation Sans" panose="020B0604020202020204" pitchFamily="34" charset="0"/>
              </a:rPr>
              <a:t>Accounting for </a:t>
            </a:r>
            <a:r>
              <a:rPr lang="en-US" sz="1200" b="0" dirty="0" smtClean="0">
                <a:solidFill>
                  <a:schemeClr val="tx1"/>
                </a:solidFill>
                <a:latin typeface="Liberation Sans" panose="020B0604020202020204" pitchFamily="34" charset="0"/>
              </a:rPr>
              <a:t>accrued expenses</a:t>
            </a:r>
            <a:endParaRPr lang="en-US" sz="1200" b="0" dirty="0">
              <a:solidFill>
                <a:schemeClr val="tx1"/>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00"/>
                </a:solidFill>
                <a:latin typeface="Liberation Sans" panose="020B0604020202020204" pitchFamily="34" charset="0"/>
              </a:rPr>
              <a:t>People, Plant, and Profit Insight</a:t>
            </a:r>
            <a:endParaRPr lang="en-US" altLang="en-US" sz="2800" b="1" i="0" dirty="0">
              <a:solidFill>
                <a:srgbClr val="006600"/>
              </a:solidFill>
              <a:latin typeface="Liberation Sans" panose="020B0604020202020204" pitchFamily="34" charset="0"/>
            </a:endParaRPr>
          </a:p>
        </p:txBody>
      </p:sp>
      <p:sp>
        <p:nvSpPr>
          <p:cNvPr id="2" name="Rectangle 1"/>
          <p:cNvSpPr/>
          <p:nvPr/>
        </p:nvSpPr>
        <p:spPr>
          <a:xfrm>
            <a:off x="484496" y="1135184"/>
            <a:ext cx="8153400" cy="4762971"/>
          </a:xfrm>
          <a:prstGeom prst="rect">
            <a:avLst/>
          </a:prstGeom>
        </p:spPr>
        <p:txBody>
          <a:bodyPr wrap="square">
            <a:spAutoFit/>
          </a:bodyPr>
          <a:lstStyle/>
          <a:p>
            <a:pPr algn="just">
              <a:lnSpc>
                <a:spcPct val="110000"/>
              </a:lnSpc>
              <a:spcBef>
                <a:spcPts val="600"/>
              </a:spcBef>
            </a:pPr>
            <a:r>
              <a:rPr lang="en-US" sz="2100" b="1" dirty="0" smtClean="0">
                <a:solidFill>
                  <a:schemeClr val="tx1"/>
                </a:solidFill>
                <a:latin typeface="Liberation Sans" panose="020B0604020202020204" pitchFamily="34" charset="0"/>
              </a:rPr>
              <a:t>Got Junk?</a:t>
            </a:r>
          </a:p>
          <a:p>
            <a:pPr algn="just">
              <a:lnSpc>
                <a:spcPct val="110000"/>
              </a:lnSpc>
              <a:spcBef>
                <a:spcPts val="600"/>
              </a:spcBef>
            </a:pPr>
            <a:r>
              <a:rPr lang="en-US" sz="2100" b="0" dirty="0" smtClean="0">
                <a:solidFill>
                  <a:schemeClr val="tx1"/>
                </a:solidFill>
                <a:latin typeface="Liberation Sans" panose="020B0604020202020204" pitchFamily="34" charset="0"/>
              </a:rPr>
              <a:t>Do </a:t>
            </a:r>
            <a:r>
              <a:rPr lang="en-US" sz="2100" b="0" dirty="0">
                <a:solidFill>
                  <a:schemeClr val="tx1"/>
                </a:solidFill>
                <a:latin typeface="Liberation Sans" panose="020B0604020202020204" pitchFamily="34" charset="0"/>
              </a:rPr>
              <a:t>you have an old </a:t>
            </a:r>
            <a:r>
              <a:rPr lang="en-US" sz="2100" b="0" dirty="0" smtClean="0">
                <a:solidFill>
                  <a:schemeClr val="tx1"/>
                </a:solidFill>
                <a:latin typeface="Liberation Sans" panose="020B0604020202020204" pitchFamily="34" charset="0"/>
              </a:rPr>
              <a:t>computer or </a:t>
            </a:r>
            <a:r>
              <a:rPr lang="en-US" sz="2100" b="0" dirty="0">
                <a:solidFill>
                  <a:schemeClr val="tx1"/>
                </a:solidFill>
                <a:latin typeface="Liberation Sans" panose="020B0604020202020204" pitchFamily="34" charset="0"/>
              </a:rPr>
              <a:t>two that you </a:t>
            </a:r>
            <a:r>
              <a:rPr lang="en-US" sz="2100" b="0" dirty="0" smtClean="0">
                <a:solidFill>
                  <a:schemeClr val="tx1"/>
                </a:solidFill>
                <a:latin typeface="Liberation Sans" panose="020B0604020202020204" pitchFamily="34" charset="0"/>
              </a:rPr>
              <a:t>no longer </a:t>
            </a:r>
            <a:r>
              <a:rPr lang="en-US" sz="2100" b="0" dirty="0">
                <a:solidFill>
                  <a:schemeClr val="tx1"/>
                </a:solidFill>
                <a:latin typeface="Liberation Sans" panose="020B0604020202020204" pitchFamily="34" charset="0"/>
              </a:rPr>
              <a:t>use? How about </a:t>
            </a:r>
            <a:r>
              <a:rPr lang="en-US" sz="2100" b="0" dirty="0" smtClean="0">
                <a:solidFill>
                  <a:schemeClr val="tx1"/>
                </a:solidFill>
                <a:latin typeface="Liberation Sans" panose="020B0604020202020204" pitchFamily="34" charset="0"/>
              </a:rPr>
              <a:t>an old </a:t>
            </a:r>
            <a:r>
              <a:rPr lang="en-US" sz="2100" b="0" dirty="0">
                <a:solidFill>
                  <a:schemeClr val="tx1"/>
                </a:solidFill>
                <a:latin typeface="Liberation Sans" panose="020B0604020202020204" pitchFamily="34" charset="0"/>
              </a:rPr>
              <a:t>TV that needs replacing</a:t>
            </a:r>
            <a:r>
              <a:rPr lang="en-US" sz="2100" b="0" dirty="0" smtClean="0">
                <a:solidFill>
                  <a:schemeClr val="tx1"/>
                </a:solidFill>
                <a:latin typeface="Liberation Sans" panose="020B0604020202020204" pitchFamily="34" charset="0"/>
              </a:rPr>
              <a:t>? Many </a:t>
            </a:r>
            <a:r>
              <a:rPr lang="en-US" sz="2100" b="0" dirty="0">
                <a:solidFill>
                  <a:schemeClr val="tx1"/>
                </a:solidFill>
                <a:latin typeface="Liberation Sans" panose="020B0604020202020204" pitchFamily="34" charset="0"/>
              </a:rPr>
              <a:t>people do. </a:t>
            </a:r>
            <a:r>
              <a:rPr lang="en-US" sz="2100" b="0" dirty="0" smtClean="0">
                <a:solidFill>
                  <a:schemeClr val="tx1"/>
                </a:solidFill>
                <a:latin typeface="Liberation Sans" panose="020B0604020202020204" pitchFamily="34" charset="0"/>
              </a:rPr>
              <a:t>Approximately 163,000 computers and </a:t>
            </a:r>
            <a:r>
              <a:rPr lang="en-US" sz="2100" b="0" dirty="0">
                <a:solidFill>
                  <a:schemeClr val="tx1"/>
                </a:solidFill>
                <a:latin typeface="Liberation Sans" panose="020B0604020202020204" pitchFamily="34" charset="0"/>
              </a:rPr>
              <a:t>televisions </a:t>
            </a:r>
            <a:r>
              <a:rPr lang="en-US" sz="2100" b="0" dirty="0" smtClean="0">
                <a:solidFill>
                  <a:schemeClr val="tx1"/>
                </a:solidFill>
                <a:latin typeface="Liberation Sans" panose="020B0604020202020204" pitchFamily="34" charset="0"/>
              </a:rPr>
              <a:t>become obsolete </a:t>
            </a:r>
            <a:r>
              <a:rPr lang="en-US" sz="2100" b="0" dirty="0">
                <a:solidFill>
                  <a:schemeClr val="tx1"/>
                </a:solidFill>
                <a:latin typeface="Liberation Sans" panose="020B0604020202020204" pitchFamily="34" charset="0"/>
              </a:rPr>
              <a:t>each day. Yet</a:t>
            </a:r>
            <a:r>
              <a:rPr lang="en-US" sz="2100" b="0" dirty="0" smtClean="0">
                <a:solidFill>
                  <a:schemeClr val="tx1"/>
                </a:solidFill>
                <a:latin typeface="Liberation Sans" panose="020B0604020202020204" pitchFamily="34" charset="0"/>
              </a:rPr>
              <a:t>, estimates </a:t>
            </a:r>
            <a:r>
              <a:rPr lang="en-US" sz="2100" b="0" dirty="0">
                <a:solidFill>
                  <a:schemeClr val="tx1"/>
                </a:solidFill>
                <a:latin typeface="Liberation Sans" panose="020B0604020202020204" pitchFamily="34" charset="0"/>
              </a:rPr>
              <a:t>indicate </a:t>
            </a:r>
            <a:r>
              <a:rPr lang="en-US" sz="2100" b="0" dirty="0" smtClean="0">
                <a:solidFill>
                  <a:schemeClr val="tx1"/>
                </a:solidFill>
                <a:latin typeface="Liberation Sans" panose="020B0604020202020204" pitchFamily="34" charset="0"/>
              </a:rPr>
              <a:t>that only </a:t>
            </a:r>
            <a:r>
              <a:rPr lang="en-US" sz="2100" b="0" dirty="0">
                <a:solidFill>
                  <a:schemeClr val="tx1"/>
                </a:solidFill>
                <a:latin typeface="Liberation Sans" panose="020B0604020202020204" pitchFamily="34" charset="0"/>
              </a:rPr>
              <a:t>11% of computers </a:t>
            </a:r>
            <a:r>
              <a:rPr lang="en-US" sz="2100" b="0" dirty="0" smtClean="0">
                <a:solidFill>
                  <a:schemeClr val="tx1"/>
                </a:solidFill>
                <a:latin typeface="Liberation Sans" panose="020B0604020202020204" pitchFamily="34" charset="0"/>
              </a:rPr>
              <a:t>are recycled </a:t>
            </a:r>
            <a:r>
              <a:rPr lang="en-US" sz="2100" b="0" dirty="0">
                <a:solidFill>
                  <a:schemeClr val="tx1"/>
                </a:solidFill>
                <a:latin typeface="Liberation Sans" panose="020B0604020202020204" pitchFamily="34" charset="0"/>
              </a:rPr>
              <a:t>and 75% of </a:t>
            </a:r>
            <a:r>
              <a:rPr lang="en-US" sz="2100" b="0" dirty="0" smtClean="0">
                <a:solidFill>
                  <a:schemeClr val="tx1"/>
                </a:solidFill>
                <a:latin typeface="Liberation Sans" panose="020B0604020202020204" pitchFamily="34" charset="0"/>
              </a:rPr>
              <a:t>all computers </a:t>
            </a:r>
            <a:r>
              <a:rPr lang="en-US" sz="2100" b="0" dirty="0">
                <a:solidFill>
                  <a:schemeClr val="tx1"/>
                </a:solidFill>
                <a:latin typeface="Liberation Sans" panose="020B0604020202020204" pitchFamily="34" charset="0"/>
              </a:rPr>
              <a:t>ever sold are sitting in storage somewhere</a:t>
            </a:r>
            <a:r>
              <a:rPr lang="en-US" sz="2100" b="0" dirty="0" smtClean="0">
                <a:solidFill>
                  <a:schemeClr val="tx1"/>
                </a:solidFill>
                <a:latin typeface="Liberation Sans" panose="020B0604020202020204" pitchFamily="34" charset="0"/>
              </a:rPr>
              <a:t>, waiting </a:t>
            </a:r>
            <a:r>
              <a:rPr lang="en-US" sz="2100" b="0" dirty="0">
                <a:solidFill>
                  <a:schemeClr val="tx1"/>
                </a:solidFill>
                <a:latin typeface="Liberation Sans" panose="020B0604020202020204" pitchFamily="34" charset="0"/>
              </a:rPr>
              <a:t>to be disposed of. Each of these old TVs </a:t>
            </a:r>
            <a:r>
              <a:rPr lang="en-US" sz="2100" b="0" dirty="0" smtClean="0">
                <a:solidFill>
                  <a:schemeClr val="tx1"/>
                </a:solidFill>
                <a:latin typeface="Liberation Sans" panose="020B0604020202020204" pitchFamily="34" charset="0"/>
              </a:rPr>
              <a:t>and computers </a:t>
            </a:r>
            <a:r>
              <a:rPr lang="en-US" sz="2100" b="0" dirty="0">
                <a:solidFill>
                  <a:schemeClr val="tx1"/>
                </a:solidFill>
                <a:latin typeface="Liberation Sans" panose="020B0604020202020204" pitchFamily="34" charset="0"/>
              </a:rPr>
              <a:t>is loaded with lead, cadmium, mercury, </a:t>
            </a:r>
            <a:r>
              <a:rPr lang="en-US" sz="2100" b="0" dirty="0" smtClean="0">
                <a:solidFill>
                  <a:schemeClr val="tx1"/>
                </a:solidFill>
                <a:latin typeface="Liberation Sans" panose="020B0604020202020204" pitchFamily="34" charset="0"/>
              </a:rPr>
              <a:t>and other </a:t>
            </a:r>
            <a:r>
              <a:rPr lang="en-US" sz="2100" b="0" dirty="0">
                <a:solidFill>
                  <a:schemeClr val="tx1"/>
                </a:solidFill>
                <a:latin typeface="Liberation Sans" panose="020B0604020202020204" pitchFamily="34" charset="0"/>
              </a:rPr>
              <a:t>toxic chemicals. If you have one of these </a:t>
            </a:r>
            <a:r>
              <a:rPr lang="en-US" sz="2100" b="0" dirty="0" smtClean="0">
                <a:solidFill>
                  <a:schemeClr val="tx1"/>
                </a:solidFill>
                <a:latin typeface="Liberation Sans" panose="020B0604020202020204" pitchFamily="34" charset="0"/>
              </a:rPr>
              <a:t>electronic gadgets</a:t>
            </a:r>
            <a:r>
              <a:rPr lang="en-US" sz="2100" b="0" dirty="0">
                <a:solidFill>
                  <a:schemeClr val="tx1"/>
                </a:solidFill>
                <a:latin typeface="Liberation Sans" panose="020B0604020202020204" pitchFamily="34" charset="0"/>
              </a:rPr>
              <a:t>, you have a responsibility, and a probable cost</a:t>
            </a:r>
            <a:r>
              <a:rPr lang="en-US" sz="2100" b="0" dirty="0" smtClean="0">
                <a:solidFill>
                  <a:schemeClr val="tx1"/>
                </a:solidFill>
                <a:latin typeface="Liberation Sans" panose="020B0604020202020204" pitchFamily="34" charset="0"/>
              </a:rPr>
              <a:t>, for </a:t>
            </a:r>
            <a:r>
              <a:rPr lang="en-US" sz="2100" b="0" dirty="0">
                <a:solidFill>
                  <a:schemeClr val="tx1"/>
                </a:solidFill>
                <a:latin typeface="Liberation Sans" panose="020B0604020202020204" pitchFamily="34" charset="0"/>
              </a:rPr>
              <a:t>disposing of it. Companies have the same problem</a:t>
            </a:r>
            <a:r>
              <a:rPr lang="en-US" sz="2100" b="0" dirty="0" smtClean="0">
                <a:solidFill>
                  <a:schemeClr val="tx1"/>
                </a:solidFill>
                <a:latin typeface="Liberation Sans" panose="020B0604020202020204" pitchFamily="34" charset="0"/>
              </a:rPr>
              <a:t>, but </a:t>
            </a:r>
            <a:r>
              <a:rPr lang="en-US" sz="2100" b="0" dirty="0">
                <a:solidFill>
                  <a:schemeClr val="tx1"/>
                </a:solidFill>
                <a:latin typeface="Liberation Sans" panose="020B0604020202020204" pitchFamily="34" charset="0"/>
              </a:rPr>
              <a:t>their discarded materials may include lead paint</a:t>
            </a:r>
            <a:r>
              <a:rPr lang="en-US" sz="2100" b="0" dirty="0" smtClean="0">
                <a:solidFill>
                  <a:schemeClr val="tx1"/>
                </a:solidFill>
                <a:latin typeface="Liberation Sans" panose="020B0604020202020204" pitchFamily="34" charset="0"/>
              </a:rPr>
              <a:t>, asbestos</a:t>
            </a:r>
            <a:r>
              <a:rPr lang="en-US" sz="2100" b="0" dirty="0">
                <a:solidFill>
                  <a:schemeClr val="tx1"/>
                </a:solidFill>
                <a:latin typeface="Liberation Sans" panose="020B0604020202020204" pitchFamily="34" charset="0"/>
              </a:rPr>
              <a:t>, and other toxic chemicals.</a:t>
            </a:r>
          </a:p>
        </p:txBody>
      </p:sp>
      <p:sp>
        <p:nvSpPr>
          <p:cNvPr id="9" name="Rectangle 8"/>
          <p:cNvSpPr/>
          <p:nvPr/>
        </p:nvSpPr>
        <p:spPr bwMode="auto">
          <a:xfrm>
            <a:off x="332096" y="353704"/>
            <a:ext cx="8458200" cy="5621395"/>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5978856"/>
            <a:ext cx="8476488" cy="161358"/>
          </a:xfrm>
          <a:prstGeom prst="rect">
            <a:avLst/>
          </a:prstGeom>
          <a:solidFill>
            <a:srgbClr val="0066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109474595"/>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22696"/>
            <a:ext cx="7772400" cy="463203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5000"/>
              </a:lnSpc>
              <a:spcBef>
                <a:spcPts val="600"/>
              </a:spcBef>
            </a:pPr>
            <a:r>
              <a:rPr lang="en-US" sz="2000" b="0" dirty="0" smtClean="0">
                <a:solidFill>
                  <a:schemeClr val="tx1"/>
                </a:solidFill>
                <a:latin typeface="Liberation Sans" panose="020B0604020202020204" pitchFamily="34" charset="0"/>
              </a:rPr>
              <a:t>Micro </a:t>
            </a:r>
            <a:r>
              <a:rPr lang="en-US" sz="2000" b="0" dirty="0">
                <a:solidFill>
                  <a:schemeClr val="tx1"/>
                </a:solidFill>
                <a:latin typeface="Liberation Sans" panose="020B0604020202020204" pitchFamily="34" charset="0"/>
              </a:rPr>
              <a:t>Computer Services began operations on August 1, 2017. At the end of August 2017</a:t>
            </a:r>
            <a:r>
              <a:rPr lang="en-US" sz="2000" b="0" dirty="0" smtClean="0">
                <a:solidFill>
                  <a:schemeClr val="tx1"/>
                </a:solidFill>
                <a:latin typeface="Liberation Sans" panose="020B0604020202020204" pitchFamily="34" charset="0"/>
              </a:rPr>
              <a:t>, management </a:t>
            </a:r>
            <a:r>
              <a:rPr lang="en-US" sz="2000" b="0" dirty="0">
                <a:solidFill>
                  <a:schemeClr val="tx1"/>
                </a:solidFill>
                <a:latin typeface="Liberation Sans" panose="020B0604020202020204" pitchFamily="34" charset="0"/>
              </a:rPr>
              <a:t>prepares monthly </a:t>
            </a:r>
            <a:r>
              <a:rPr lang="en-US" sz="2000" b="0" dirty="0" smtClean="0">
                <a:solidFill>
                  <a:schemeClr val="tx1"/>
                </a:solidFill>
                <a:latin typeface="Liberation Sans" panose="020B0604020202020204" pitchFamily="34" charset="0"/>
              </a:rPr>
              <a:t>financial </a:t>
            </a:r>
            <a:r>
              <a:rPr lang="en-US" sz="2000" b="0" dirty="0">
                <a:solidFill>
                  <a:schemeClr val="tx1"/>
                </a:solidFill>
                <a:latin typeface="Liberation Sans" panose="020B0604020202020204" pitchFamily="34" charset="0"/>
              </a:rPr>
              <a:t>statements. The following information </a:t>
            </a:r>
            <a:r>
              <a:rPr lang="en-US" sz="2000" b="0" dirty="0" smtClean="0">
                <a:solidFill>
                  <a:schemeClr val="tx1"/>
                </a:solidFill>
                <a:latin typeface="Liberation Sans" panose="020B0604020202020204" pitchFamily="34" charset="0"/>
              </a:rPr>
              <a:t>relates to </a:t>
            </a:r>
            <a:r>
              <a:rPr lang="en-US" sz="2000" b="0" dirty="0">
                <a:solidFill>
                  <a:schemeClr val="tx1"/>
                </a:solidFill>
                <a:latin typeface="Liberation Sans" panose="020B0604020202020204" pitchFamily="34" charset="0"/>
              </a:rPr>
              <a:t>August.</a:t>
            </a:r>
          </a:p>
          <a:p>
            <a:pPr marL="693738" indent="-457200">
              <a:lnSpc>
                <a:spcPct val="125000"/>
              </a:lnSpc>
              <a:spcBef>
                <a:spcPts val="600"/>
              </a:spcBef>
              <a:buFont typeface="+mj-lt"/>
              <a:buAutoNum type="arabicPeriod"/>
            </a:pPr>
            <a:r>
              <a:rPr lang="en-US" sz="2000" b="0" dirty="0" smtClean="0">
                <a:solidFill>
                  <a:schemeClr val="tx1"/>
                </a:solidFill>
                <a:latin typeface="Liberation Sans" panose="020B0604020202020204" pitchFamily="34" charset="0"/>
              </a:rPr>
              <a:t>At </a:t>
            </a:r>
            <a:r>
              <a:rPr lang="en-US" sz="2000" b="0" dirty="0">
                <a:solidFill>
                  <a:schemeClr val="tx1"/>
                </a:solidFill>
                <a:latin typeface="Liberation Sans" panose="020B0604020202020204" pitchFamily="34" charset="0"/>
              </a:rPr>
              <a:t>August 31, the company owed its employees </a:t>
            </a:r>
            <a:r>
              <a:rPr lang="en-US" sz="2000" b="0" dirty="0" smtClean="0">
                <a:solidFill>
                  <a:schemeClr val="tx1"/>
                </a:solidFill>
                <a:latin typeface="Liberation Sans" panose="020B0604020202020204" pitchFamily="34" charset="0"/>
              </a:rPr>
              <a:t>¥8,000 </a:t>
            </a:r>
            <a:r>
              <a:rPr lang="en-US" sz="2000" b="0" dirty="0">
                <a:solidFill>
                  <a:schemeClr val="tx1"/>
                </a:solidFill>
                <a:latin typeface="Liberation Sans" panose="020B0604020202020204" pitchFamily="34" charset="0"/>
              </a:rPr>
              <a:t>in salaries and wages that will </a:t>
            </a:r>
            <a:r>
              <a:rPr lang="en-US" sz="2000" b="0" dirty="0" smtClean="0">
                <a:solidFill>
                  <a:schemeClr val="tx1"/>
                </a:solidFill>
                <a:latin typeface="Liberation Sans" panose="020B0604020202020204" pitchFamily="34" charset="0"/>
              </a:rPr>
              <a:t>be paid </a:t>
            </a:r>
            <a:r>
              <a:rPr lang="en-US" sz="2000" b="0" dirty="0">
                <a:solidFill>
                  <a:schemeClr val="tx1"/>
                </a:solidFill>
                <a:latin typeface="Liberation Sans" panose="020B0604020202020204" pitchFamily="34" charset="0"/>
              </a:rPr>
              <a:t>on September </a:t>
            </a:r>
            <a:r>
              <a:rPr lang="en-US" sz="2000" b="0" dirty="0" smtClean="0">
                <a:solidFill>
                  <a:schemeClr val="tx1"/>
                </a:solidFill>
                <a:latin typeface="Liberation Sans" panose="020B0604020202020204" pitchFamily="34" charset="0"/>
              </a:rPr>
              <a:t>1.</a:t>
            </a:r>
          </a:p>
          <a:p>
            <a:pPr marL="693738" indent="-457200">
              <a:lnSpc>
                <a:spcPct val="125000"/>
              </a:lnSpc>
              <a:spcBef>
                <a:spcPts val="600"/>
              </a:spcBef>
              <a:buFont typeface="+mj-lt"/>
              <a:buAutoNum type="arabicPeriod"/>
            </a:pPr>
            <a:r>
              <a:rPr lang="en-US" sz="2000" b="0" dirty="0" smtClean="0">
                <a:solidFill>
                  <a:schemeClr val="tx1"/>
                </a:solidFill>
                <a:latin typeface="Liberation Sans" panose="020B0604020202020204" pitchFamily="34" charset="0"/>
              </a:rPr>
              <a:t>On </a:t>
            </a:r>
            <a:r>
              <a:rPr lang="en-US" sz="2000" b="0" dirty="0">
                <a:solidFill>
                  <a:schemeClr val="tx1"/>
                </a:solidFill>
                <a:latin typeface="Liberation Sans" panose="020B0604020202020204" pitchFamily="34" charset="0"/>
              </a:rPr>
              <a:t>August 1, the company borrowed </a:t>
            </a:r>
            <a:r>
              <a:rPr lang="en-US" sz="2000" b="0" dirty="0" smtClean="0">
                <a:solidFill>
                  <a:schemeClr val="tx1"/>
                </a:solidFill>
                <a:latin typeface="Liberation Sans" panose="020B0604020202020204" pitchFamily="34" charset="0"/>
              </a:rPr>
              <a:t>¥300,000 </a:t>
            </a:r>
            <a:r>
              <a:rPr lang="en-US" sz="2000" b="0" dirty="0">
                <a:solidFill>
                  <a:schemeClr val="tx1"/>
                </a:solidFill>
                <a:latin typeface="Liberation Sans" panose="020B0604020202020204" pitchFamily="34" charset="0"/>
              </a:rPr>
              <a:t>from a local bank on a 15-year mortgage</a:t>
            </a:r>
            <a:r>
              <a:rPr lang="en-US" sz="2000" b="0" dirty="0" smtClean="0">
                <a:solidFill>
                  <a:schemeClr val="tx1"/>
                </a:solidFill>
                <a:latin typeface="Liberation Sans" panose="020B0604020202020204" pitchFamily="34" charset="0"/>
              </a:rPr>
              <a:t>. The </a:t>
            </a:r>
            <a:r>
              <a:rPr lang="en-US" sz="2000" b="0" dirty="0">
                <a:solidFill>
                  <a:schemeClr val="tx1"/>
                </a:solidFill>
                <a:latin typeface="Liberation Sans" panose="020B0604020202020204" pitchFamily="34" charset="0"/>
              </a:rPr>
              <a:t>annual interest rate is 10</a:t>
            </a:r>
            <a:r>
              <a:rPr lang="en-US" sz="2000" b="0" dirty="0" smtClean="0">
                <a:solidFill>
                  <a:schemeClr val="tx1"/>
                </a:solidFill>
                <a:latin typeface="Liberation Sans" panose="020B0604020202020204" pitchFamily="34" charset="0"/>
              </a:rPr>
              <a:t>%.</a:t>
            </a:r>
          </a:p>
          <a:p>
            <a:pPr marL="693738" indent="-457200">
              <a:lnSpc>
                <a:spcPct val="125000"/>
              </a:lnSpc>
              <a:spcBef>
                <a:spcPts val="600"/>
              </a:spcBef>
              <a:buFont typeface="+mj-lt"/>
              <a:buAutoNum type="arabicPeriod"/>
            </a:pPr>
            <a:r>
              <a:rPr lang="en-US" sz="2000" b="0" dirty="0" smtClean="0">
                <a:solidFill>
                  <a:schemeClr val="tx1"/>
                </a:solidFill>
                <a:latin typeface="Liberation Sans" panose="020B0604020202020204" pitchFamily="34" charset="0"/>
              </a:rPr>
              <a:t>Revenue </a:t>
            </a:r>
            <a:r>
              <a:rPr lang="en-US" sz="2000" b="0" dirty="0">
                <a:solidFill>
                  <a:schemeClr val="tx1"/>
                </a:solidFill>
                <a:latin typeface="Liberation Sans" panose="020B0604020202020204" pitchFamily="34" charset="0"/>
              </a:rPr>
              <a:t>for services performed but unrecorded for August totaled </a:t>
            </a:r>
            <a:r>
              <a:rPr lang="en-US" sz="2000" b="0" dirty="0" smtClean="0">
                <a:solidFill>
                  <a:schemeClr val="tx1"/>
                </a:solidFill>
                <a:latin typeface="Liberation Sans" panose="020B0604020202020204" pitchFamily="34" charset="0"/>
              </a:rPr>
              <a:t>¥11,000</a:t>
            </a:r>
            <a:r>
              <a:rPr lang="en-US" sz="2000" b="0" dirty="0">
                <a:solidFill>
                  <a:schemeClr val="tx1"/>
                </a:solidFill>
                <a:latin typeface="Liberation Sans" panose="020B0604020202020204" pitchFamily="34" charset="0"/>
              </a:rPr>
              <a:t>.</a:t>
            </a:r>
          </a:p>
          <a:p>
            <a:pPr>
              <a:lnSpc>
                <a:spcPct val="125000"/>
              </a:lnSpc>
              <a:spcBef>
                <a:spcPts val="600"/>
              </a:spcBef>
            </a:pPr>
            <a:r>
              <a:rPr lang="en-US" sz="2000" b="0" dirty="0">
                <a:solidFill>
                  <a:schemeClr val="tx1"/>
                </a:solidFill>
                <a:latin typeface="Liberation Sans" panose="020B0604020202020204" pitchFamily="34" charset="0"/>
              </a:rPr>
              <a:t>Prepare the adjusting entries needed at August 31, 2017.</a:t>
            </a:r>
          </a:p>
        </p:txBody>
      </p:sp>
      <p:sp>
        <p:nvSpPr>
          <p:cNvPr id="14" name="TextBox 13"/>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2" name="TextBox 2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3"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943441883"/>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22696"/>
            <a:ext cx="8001000" cy="438581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10000"/>
              </a:lnSpc>
              <a:spcBef>
                <a:spcPts val="600"/>
              </a:spcBef>
            </a:pPr>
            <a:r>
              <a:rPr lang="en-US" sz="2000" dirty="0">
                <a:solidFill>
                  <a:schemeClr val="tx1"/>
                </a:solidFill>
                <a:latin typeface="Liberation Sans" panose="020B0604020202020204" pitchFamily="34" charset="0"/>
              </a:rPr>
              <a:t>Prepare the adjusting entries needed at August 31, 2017.</a:t>
            </a:r>
          </a:p>
          <a:p>
            <a:pPr marL="693738" indent="-457200">
              <a:lnSpc>
                <a:spcPct val="110000"/>
              </a:lnSpc>
              <a:spcBef>
                <a:spcPts val="600"/>
              </a:spcBef>
              <a:buFont typeface="+mj-lt"/>
              <a:buAutoNum type="arabicPeriod"/>
            </a:pPr>
            <a:r>
              <a:rPr lang="en-US" sz="2000" b="0" dirty="0" smtClean="0">
                <a:solidFill>
                  <a:schemeClr val="tx1"/>
                </a:solidFill>
                <a:latin typeface="Liberation Sans" panose="020B0604020202020204" pitchFamily="34" charset="0"/>
              </a:rPr>
              <a:t>At </a:t>
            </a:r>
            <a:r>
              <a:rPr lang="en-US" sz="2000" b="0" dirty="0">
                <a:solidFill>
                  <a:schemeClr val="tx1"/>
                </a:solidFill>
                <a:latin typeface="Liberation Sans" panose="020B0604020202020204" pitchFamily="34" charset="0"/>
              </a:rPr>
              <a:t>August 31, the company owed its employees </a:t>
            </a:r>
            <a:r>
              <a:rPr lang="en-US" sz="2000" b="0" dirty="0" smtClean="0">
                <a:solidFill>
                  <a:schemeClr val="tx1"/>
                </a:solidFill>
                <a:latin typeface="Liberation Sans" panose="020B0604020202020204" pitchFamily="34" charset="0"/>
              </a:rPr>
              <a:t>¥8,000 </a:t>
            </a:r>
            <a:r>
              <a:rPr lang="en-US" sz="2000" b="0" dirty="0">
                <a:solidFill>
                  <a:schemeClr val="tx1"/>
                </a:solidFill>
                <a:latin typeface="Liberation Sans" panose="020B0604020202020204" pitchFamily="34" charset="0"/>
              </a:rPr>
              <a:t>in salaries and wages that will </a:t>
            </a:r>
            <a:r>
              <a:rPr lang="en-US" sz="2000" b="0" dirty="0" smtClean="0">
                <a:solidFill>
                  <a:schemeClr val="tx1"/>
                </a:solidFill>
                <a:latin typeface="Liberation Sans" panose="020B0604020202020204" pitchFamily="34" charset="0"/>
              </a:rPr>
              <a:t>be paid </a:t>
            </a:r>
            <a:r>
              <a:rPr lang="en-US" sz="2000" b="0" dirty="0">
                <a:solidFill>
                  <a:schemeClr val="tx1"/>
                </a:solidFill>
                <a:latin typeface="Liberation Sans" panose="020B0604020202020204" pitchFamily="34" charset="0"/>
              </a:rPr>
              <a:t>on September </a:t>
            </a:r>
            <a:r>
              <a:rPr lang="en-US" sz="2000" b="0" dirty="0" smtClean="0">
                <a:solidFill>
                  <a:schemeClr val="tx1"/>
                </a:solidFill>
                <a:latin typeface="Liberation Sans" panose="020B0604020202020204" pitchFamily="34" charset="0"/>
              </a:rPr>
              <a:t>1.</a:t>
            </a:r>
          </a:p>
          <a:p>
            <a:pPr marL="693738" indent="-457200">
              <a:lnSpc>
                <a:spcPct val="110000"/>
              </a:lnSpc>
              <a:spcBef>
                <a:spcPts val="7200"/>
              </a:spcBef>
              <a:buFont typeface="+mj-lt"/>
              <a:buAutoNum type="arabicPeriod"/>
            </a:pPr>
            <a:r>
              <a:rPr lang="en-US" sz="2000" b="0" dirty="0" smtClean="0">
                <a:solidFill>
                  <a:schemeClr val="tx1"/>
                </a:solidFill>
                <a:latin typeface="Liberation Sans" panose="020B0604020202020204" pitchFamily="34" charset="0"/>
              </a:rPr>
              <a:t>On </a:t>
            </a:r>
            <a:r>
              <a:rPr lang="en-US" sz="2000" b="0" dirty="0">
                <a:solidFill>
                  <a:schemeClr val="tx1"/>
                </a:solidFill>
                <a:latin typeface="Liberation Sans" panose="020B0604020202020204" pitchFamily="34" charset="0"/>
              </a:rPr>
              <a:t>August 1, the company borrowed </a:t>
            </a:r>
            <a:r>
              <a:rPr lang="en-US" sz="2000" b="0" dirty="0" smtClean="0">
                <a:solidFill>
                  <a:schemeClr val="tx1"/>
                </a:solidFill>
                <a:latin typeface="Liberation Sans" panose="020B0604020202020204" pitchFamily="34" charset="0"/>
              </a:rPr>
              <a:t>¥300,000 </a:t>
            </a:r>
            <a:r>
              <a:rPr lang="en-US" sz="2000" b="0" dirty="0">
                <a:solidFill>
                  <a:schemeClr val="tx1"/>
                </a:solidFill>
                <a:latin typeface="Liberation Sans" panose="020B0604020202020204" pitchFamily="34" charset="0"/>
              </a:rPr>
              <a:t>from a local bank on a 15-year mortgage. The annual interest rate is 10%.</a:t>
            </a:r>
          </a:p>
          <a:p>
            <a:pPr marL="693738" indent="-457200">
              <a:lnSpc>
                <a:spcPct val="110000"/>
              </a:lnSpc>
              <a:spcBef>
                <a:spcPts val="7200"/>
              </a:spcBef>
              <a:buFont typeface="+mj-lt"/>
              <a:buAutoNum type="arabicPeriod"/>
            </a:pPr>
            <a:r>
              <a:rPr lang="en-US" sz="2000" b="0" dirty="0">
                <a:solidFill>
                  <a:schemeClr val="tx1"/>
                </a:solidFill>
                <a:latin typeface="Liberation Sans" panose="020B0604020202020204" pitchFamily="34" charset="0"/>
              </a:rPr>
              <a:t>Revenue for services performed but unrecorded for August totaled </a:t>
            </a:r>
            <a:r>
              <a:rPr lang="en-US" sz="2000" b="0" dirty="0" smtClean="0">
                <a:solidFill>
                  <a:schemeClr val="tx1"/>
                </a:solidFill>
                <a:latin typeface="Liberation Sans" panose="020B0604020202020204" pitchFamily="34" charset="0"/>
              </a:rPr>
              <a:t>¥11,000.</a:t>
            </a:r>
            <a:endParaRPr lang="en-US" sz="2000" b="0" dirty="0">
              <a:solidFill>
                <a:schemeClr val="tx1"/>
              </a:solidFill>
              <a:latin typeface="Liberation Sans" panose="020B0604020202020204" pitchFamily="34" charset="0"/>
            </a:endParaRPr>
          </a:p>
        </p:txBody>
      </p:sp>
      <p:sp>
        <p:nvSpPr>
          <p:cNvPr id="2" name="Rectangle 1"/>
          <p:cNvSpPr/>
          <p:nvPr/>
        </p:nvSpPr>
        <p:spPr>
          <a:xfrm>
            <a:off x="1600200" y="2532371"/>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Salaries and Wages Expense	8,000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Salaries and Wages Payable		8,000</a:t>
            </a:r>
            <a:endParaRPr lang="en-US" sz="1900" dirty="0">
              <a:solidFill>
                <a:schemeClr val="tx1"/>
              </a:solidFill>
              <a:latin typeface="Liberation Sans" panose="020B0604020202020204" pitchFamily="34" charset="0"/>
            </a:endParaRPr>
          </a:p>
        </p:txBody>
      </p:sp>
      <p:sp>
        <p:nvSpPr>
          <p:cNvPr id="13" name="Rectangle 12"/>
          <p:cNvSpPr/>
          <p:nvPr/>
        </p:nvSpPr>
        <p:spPr>
          <a:xfrm>
            <a:off x="1600200" y="4102790"/>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Interest Expense	2,500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Interest Payable		2,500</a:t>
            </a:r>
            <a:endParaRPr lang="en-US" sz="1900" dirty="0">
              <a:solidFill>
                <a:schemeClr val="tx1"/>
              </a:solidFill>
              <a:latin typeface="Liberation Sans" panose="020B0604020202020204" pitchFamily="34" charset="0"/>
            </a:endParaRPr>
          </a:p>
        </p:txBody>
      </p:sp>
      <p:sp>
        <p:nvSpPr>
          <p:cNvPr id="14" name="Rectangle 13"/>
          <p:cNvSpPr/>
          <p:nvPr/>
        </p:nvSpPr>
        <p:spPr>
          <a:xfrm>
            <a:off x="1600200" y="5702990"/>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Accounts Receivable</a:t>
            </a:r>
            <a:r>
              <a:rPr lang="en-US" sz="1900" smtClean="0">
                <a:solidFill>
                  <a:schemeClr val="tx1"/>
                </a:solidFill>
                <a:latin typeface="Liberation Sans" panose="020B0604020202020204" pitchFamily="34" charset="0"/>
              </a:rPr>
              <a:t>	11,000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Service Revenue		11,000</a:t>
            </a:r>
            <a:endParaRPr lang="en-US" sz="1900" dirty="0">
              <a:solidFill>
                <a:schemeClr val="tx1"/>
              </a:solidFill>
              <a:latin typeface="Liberation Sans" panose="020B0604020202020204" pitchFamily="34" charset="0"/>
            </a:endParaRPr>
          </a:p>
        </p:txBody>
      </p:sp>
      <p:sp>
        <p:nvSpPr>
          <p:cNvPr id="22" name="TextBox 21"/>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6" name="TextBox 25"/>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164635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left)">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wipe(left)">
                                      <p:cBhvr>
                                        <p:cTn id="3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P spid="13" grpId="0" build="p" bldLvl="2"/>
      <p:bldP spid="14"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447800"/>
            <a:ext cx="8534400" cy="3180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9"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8376" name="Text Box 9"/>
          <p:cNvSpPr txBox="1">
            <a:spLocks noChangeArrowheads="1"/>
          </p:cNvSpPr>
          <p:nvPr/>
        </p:nvSpPr>
        <p:spPr bwMode="auto">
          <a:xfrm>
            <a:off x="250208" y="4664714"/>
            <a:ext cx="2797792" cy="461665"/>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3-22</a:t>
            </a:r>
          </a:p>
          <a:p>
            <a:pPr>
              <a:spcBef>
                <a:spcPct val="0"/>
              </a:spcBef>
              <a:buClrTx/>
              <a:buSzTx/>
              <a:buFontTx/>
              <a:buNone/>
            </a:pPr>
            <a:r>
              <a:rPr lang="en-US" altLang="en-US" sz="1200" b="0" dirty="0" smtClean="0">
                <a:solidFill>
                  <a:schemeClr val="tx1"/>
                </a:solidFill>
                <a:latin typeface="Liberation Sans" panose="020B0604020202020204" pitchFamily="34" charset="0"/>
              </a:rPr>
              <a:t>Summary of adjusting entries</a:t>
            </a:r>
            <a:endParaRPr lang="en-US" altLang="en-US" sz="1200" b="0" dirty="0">
              <a:solidFill>
                <a:schemeClr val="tx1"/>
              </a:solidFill>
              <a:latin typeface="Liberation Sans" panose="020B0604020202020204" pitchFamily="34" charset="0"/>
            </a:endParaRPr>
          </a:p>
        </p:txBody>
      </p:sp>
      <p:sp>
        <p:nvSpPr>
          <p:cNvPr id="10" name="Rectangle 9"/>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Summary of Basic Relationships</a:t>
            </a:r>
            <a:endParaRPr lang="en-US" altLang="en-US" sz="3200" dirty="0">
              <a:solidFill>
                <a:srgbClr val="CC0000"/>
              </a:solidFill>
              <a:latin typeface="Liberation Sans" panose="020B0604020202020204" pitchFamily="34" charset="0"/>
            </a:endParaRPr>
          </a:p>
        </p:txBody>
      </p:sp>
      <p:sp>
        <p:nvSpPr>
          <p:cNvPr id="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85756390"/>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7"/>
          <p:cNvSpPr txBox="1">
            <a:spLocks noChangeArrowheads="1"/>
          </p:cNvSpPr>
          <p:nvPr/>
        </p:nvSpPr>
        <p:spPr bwMode="auto">
          <a:xfrm>
            <a:off x="609600" y="1752600"/>
            <a:ext cx="7924800"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70000"/>
              </a:spcBef>
              <a:buClrTx/>
              <a:buSzTx/>
              <a:buFontTx/>
              <a:buNone/>
            </a:pPr>
            <a:r>
              <a:rPr lang="en-US" altLang="en-US" dirty="0">
                <a:solidFill>
                  <a:srgbClr val="CC0000"/>
                </a:solidFill>
                <a:latin typeface="Liberation Sans" panose="020B0604020202020204" pitchFamily="34" charset="0"/>
                <a:cs typeface="Arial" charset="0"/>
              </a:rPr>
              <a:t>Preparing the Adjusted Trial Balance</a:t>
            </a:r>
            <a:endParaRPr lang="en-US" altLang="en-US" b="0" dirty="0">
              <a:solidFill>
                <a:srgbClr val="CC0000"/>
              </a:solidFill>
              <a:latin typeface="Liberation Sans" panose="020B0604020202020204" pitchFamily="34" charset="0"/>
              <a:cs typeface="Arial" charset="0"/>
            </a:endParaRPr>
          </a:p>
          <a:p>
            <a:pPr lvl="1">
              <a:lnSpc>
                <a:spcPct val="120000"/>
              </a:lnSpc>
              <a:spcBef>
                <a:spcPct val="7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cs typeface="Arial" charset="0"/>
              </a:rPr>
              <a:t>Prepared </a:t>
            </a:r>
            <a:r>
              <a:rPr lang="en-US" altLang="en-US" sz="2100" dirty="0">
                <a:solidFill>
                  <a:schemeClr val="tx1"/>
                </a:solidFill>
                <a:latin typeface="Liberation Sans" panose="020B0604020202020204" pitchFamily="34" charset="0"/>
                <a:cs typeface="Arial" charset="0"/>
              </a:rPr>
              <a:t>after all adjusting entries</a:t>
            </a:r>
            <a:r>
              <a:rPr lang="en-US" altLang="en-US" sz="2100" b="0" dirty="0">
                <a:solidFill>
                  <a:schemeClr val="tx1"/>
                </a:solidFill>
                <a:latin typeface="Liberation Sans" panose="020B0604020202020204" pitchFamily="34" charset="0"/>
                <a:cs typeface="Arial" charset="0"/>
              </a:rPr>
              <a:t> are </a:t>
            </a:r>
            <a:endParaRPr lang="en-US" altLang="en-US" sz="2100" b="0" dirty="0" smtClean="0">
              <a:solidFill>
                <a:schemeClr val="tx1"/>
              </a:solidFill>
              <a:latin typeface="Liberation Sans" panose="020B0604020202020204" pitchFamily="34" charset="0"/>
              <a:cs typeface="Arial" charset="0"/>
            </a:endParaRPr>
          </a:p>
          <a:p>
            <a:pPr marL="679450" lvl="1" indent="0">
              <a:lnSpc>
                <a:spcPct val="120000"/>
              </a:lnSpc>
              <a:spcBef>
                <a:spcPts val="0"/>
              </a:spcBef>
              <a:buClr>
                <a:srgbClr val="CC0000"/>
              </a:buClr>
              <a:buSzPct val="80000"/>
              <a:buNone/>
            </a:pPr>
            <a:r>
              <a:rPr lang="en-US" altLang="en-US" sz="2100" b="0" dirty="0" smtClean="0">
                <a:solidFill>
                  <a:schemeClr val="tx1"/>
                </a:solidFill>
                <a:latin typeface="Liberation Sans" panose="020B0604020202020204" pitchFamily="34" charset="0"/>
                <a:cs typeface="Arial" charset="0"/>
              </a:rPr>
              <a:t>journalized </a:t>
            </a:r>
            <a:r>
              <a:rPr lang="en-US" altLang="en-US" sz="2100" b="0" dirty="0">
                <a:solidFill>
                  <a:schemeClr val="tx1"/>
                </a:solidFill>
                <a:latin typeface="Liberation Sans" panose="020B0604020202020204" pitchFamily="34" charset="0"/>
                <a:cs typeface="Arial" charset="0"/>
              </a:rPr>
              <a:t>and posted.</a:t>
            </a:r>
          </a:p>
          <a:p>
            <a:pPr lvl="1">
              <a:lnSpc>
                <a:spcPct val="120000"/>
              </a:lnSpc>
              <a:spcBef>
                <a:spcPct val="7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cs typeface="Arial" charset="0"/>
              </a:rPr>
              <a:t>Purpose is to </a:t>
            </a:r>
            <a:r>
              <a:rPr lang="en-US" altLang="en-US" sz="2100" dirty="0">
                <a:solidFill>
                  <a:schemeClr val="tx1"/>
                </a:solidFill>
                <a:latin typeface="Liberation Sans" panose="020B0604020202020204" pitchFamily="34" charset="0"/>
                <a:cs typeface="Arial" charset="0"/>
              </a:rPr>
              <a:t>prove the equality</a:t>
            </a:r>
            <a:r>
              <a:rPr lang="en-US" altLang="en-US" sz="2100" b="0" dirty="0">
                <a:solidFill>
                  <a:schemeClr val="tx1"/>
                </a:solidFill>
                <a:latin typeface="Liberation Sans" panose="020B0604020202020204" pitchFamily="34" charset="0"/>
                <a:cs typeface="Arial" charset="0"/>
              </a:rPr>
              <a:t> of debit balances and credit balances in the ledger. </a:t>
            </a:r>
          </a:p>
          <a:p>
            <a:pPr lvl="1">
              <a:lnSpc>
                <a:spcPct val="120000"/>
              </a:lnSpc>
              <a:spcBef>
                <a:spcPct val="7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cs typeface="Arial" charset="0"/>
              </a:rPr>
              <a:t>Is the </a:t>
            </a:r>
            <a:r>
              <a:rPr lang="en-US" altLang="en-US" sz="2100" dirty="0">
                <a:solidFill>
                  <a:schemeClr val="tx1"/>
                </a:solidFill>
                <a:latin typeface="Liberation Sans" panose="020B0604020202020204" pitchFamily="34" charset="0"/>
                <a:cs typeface="Arial" charset="0"/>
              </a:rPr>
              <a:t>primary basis for the preparation of financial statements</a:t>
            </a:r>
            <a:r>
              <a:rPr lang="en-US" altLang="en-US" sz="2100" b="0" dirty="0">
                <a:solidFill>
                  <a:schemeClr val="tx1"/>
                </a:solidFill>
                <a:latin typeface="Liberation Sans" panose="020B0604020202020204" pitchFamily="34" charset="0"/>
                <a:cs typeface="Arial" charset="0"/>
              </a:rPr>
              <a:t>.</a:t>
            </a:r>
          </a:p>
          <a:p>
            <a:pPr lvl="1">
              <a:lnSpc>
                <a:spcPct val="120000"/>
              </a:lnSpc>
              <a:spcBef>
                <a:spcPct val="70000"/>
              </a:spcBef>
              <a:buClr>
                <a:srgbClr val="800000"/>
              </a:buClr>
              <a:buSzPct val="80000"/>
              <a:buFont typeface="Wingdings" pitchFamily="2" charset="2"/>
              <a:buChar char="u"/>
            </a:pPr>
            <a:endParaRPr lang="en-US" altLang="en-US" sz="2100" b="0" dirty="0">
              <a:solidFill>
                <a:schemeClr val="tx1"/>
              </a:solidFill>
              <a:latin typeface="Liberation Sans" panose="020B0604020202020204" pitchFamily="34" charset="0"/>
              <a:cs typeface="Arial" charset="0"/>
            </a:endParaRPr>
          </a:p>
        </p:txBody>
      </p:sp>
      <p:cxnSp>
        <p:nvCxnSpPr>
          <p:cNvPr id="7" name="Straight Connector 6"/>
          <p:cNvCxnSpPr/>
          <p:nvPr/>
        </p:nvCxnSpPr>
        <p:spPr bwMode="auto">
          <a:xfrm>
            <a:off x="7147279" y="1371600"/>
            <a:ext cx="0" cy="19050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1" name="TextBox 10"/>
          <p:cNvSpPr txBox="1"/>
          <p:nvPr/>
        </p:nvSpPr>
        <p:spPr>
          <a:xfrm>
            <a:off x="762000" y="381000"/>
            <a:ext cx="8092721" cy="1027118"/>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Adjusted Trial Balance and Financial Statements</a:t>
            </a:r>
            <a:endParaRPr lang="en-US" altLang="en-US" dirty="0">
              <a:solidFill>
                <a:schemeClr val="accent3"/>
              </a:solidFill>
            </a:endParaRPr>
          </a:p>
        </p:txBody>
      </p:sp>
      <p:sp>
        <p:nvSpPr>
          <p:cNvPr id="12" name="TextBox 11"/>
          <p:cNvSpPr txBox="1"/>
          <p:nvPr/>
        </p:nvSpPr>
        <p:spPr>
          <a:xfrm>
            <a:off x="277504" y="381000"/>
            <a:ext cx="484496" cy="1027118"/>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3" name="Rectangle 12"/>
          <p:cNvSpPr/>
          <p:nvPr/>
        </p:nvSpPr>
        <p:spPr>
          <a:xfrm>
            <a:off x="7276501" y="1469408"/>
            <a:ext cx="1715099" cy="1938992"/>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7</a:t>
            </a:r>
          </a:p>
          <a:p>
            <a:pPr algn="l"/>
            <a:r>
              <a:rPr lang="en-US" sz="1600" dirty="0" smtClean="0">
                <a:solidFill>
                  <a:schemeClr val="tx1"/>
                </a:solidFill>
                <a:latin typeface="Liberation Sans" panose="020B0604020202020204" pitchFamily="34" charset="0"/>
              </a:rPr>
              <a:t>Describe </a:t>
            </a:r>
            <a:r>
              <a:rPr lang="en-US" sz="1600" dirty="0">
                <a:solidFill>
                  <a:schemeClr val="tx1"/>
                </a:solidFill>
                <a:latin typeface="Liberation Sans" panose="020B0604020202020204" pitchFamily="34" charset="0"/>
              </a:rPr>
              <a:t>the </a:t>
            </a:r>
            <a:r>
              <a:rPr lang="en-US" sz="1600" dirty="0" smtClean="0">
                <a:solidFill>
                  <a:schemeClr val="tx1"/>
                </a:solidFill>
                <a:latin typeface="Liberation Sans" panose="020B0604020202020204" pitchFamily="34" charset="0"/>
              </a:rPr>
              <a:t>nature and </a:t>
            </a:r>
            <a:r>
              <a:rPr lang="en-US" sz="1600" dirty="0">
                <a:solidFill>
                  <a:schemeClr val="tx1"/>
                </a:solidFill>
                <a:latin typeface="Liberation Sans" panose="020B0604020202020204" pitchFamily="34" charset="0"/>
              </a:rPr>
              <a:t>purpose of an</a:t>
            </a:r>
          </a:p>
          <a:p>
            <a:r>
              <a:rPr lang="en-US" sz="1600" dirty="0">
                <a:solidFill>
                  <a:schemeClr val="tx1"/>
                </a:solidFill>
                <a:latin typeface="Liberation Sans" panose="020B0604020202020204" pitchFamily="34" charset="0"/>
              </a:rPr>
              <a:t>adjusted trial balance.</a:t>
            </a:r>
          </a:p>
        </p:txBody>
      </p:sp>
      <p:sp>
        <p:nvSpPr>
          <p:cNvPr id="14"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533400" y="1936750"/>
            <a:ext cx="7696200" cy="45618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spAutoFit/>
          </a:bodyPr>
          <a:lstStyle>
            <a:lvl1pPr marL="517525" indent="-517525">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Font typeface="Wingdings" pitchFamily="2" charset="2"/>
              <a:buNone/>
            </a:pPr>
            <a:r>
              <a:rPr lang="en-US" altLang="en-US" sz="2200" b="0" dirty="0" smtClean="0">
                <a:latin typeface="Liberation Sans" panose="020B0604020202020204" pitchFamily="34" charset="0"/>
              </a:rPr>
              <a:t>The time period assumption states that:</a:t>
            </a:r>
          </a:p>
          <a:p>
            <a:pPr lvl="1">
              <a:lnSpc>
                <a:spcPct val="125000"/>
              </a:lnSpc>
              <a:spcBef>
                <a:spcPts val="1200"/>
              </a:spcBef>
              <a:buClr>
                <a:schemeClr val="tx1"/>
              </a:buClr>
              <a:buSzTx/>
              <a:buFont typeface="Wingdings" pitchFamily="2" charset="2"/>
              <a:buAutoNum type="alphaLcPeriod"/>
            </a:pPr>
            <a:r>
              <a:rPr lang="en-US" sz="2200" b="0" dirty="0" smtClean="0">
                <a:solidFill>
                  <a:schemeClr val="tx1"/>
                </a:solidFill>
                <a:latin typeface="Liberation Sans" panose="020B0604020202020204" pitchFamily="34" charset="0"/>
              </a:rPr>
              <a:t>companies must wait until the calendar year is completed to prepare financial statements.</a:t>
            </a:r>
          </a:p>
          <a:p>
            <a:pPr lvl="1">
              <a:lnSpc>
                <a:spcPct val="125000"/>
              </a:lnSpc>
              <a:spcBef>
                <a:spcPts val="1200"/>
              </a:spcBef>
              <a:buClr>
                <a:schemeClr val="tx1"/>
              </a:buClr>
              <a:buSzTx/>
              <a:buFont typeface="Wingdings" pitchFamily="2" charset="2"/>
              <a:buAutoNum type="alphaLcPeriod"/>
            </a:pPr>
            <a:r>
              <a:rPr lang="en-US" sz="2200" b="0" dirty="0" smtClean="0">
                <a:solidFill>
                  <a:schemeClr val="tx1"/>
                </a:solidFill>
                <a:latin typeface="Liberation Sans" panose="020B0604020202020204" pitchFamily="34" charset="0"/>
              </a:rPr>
              <a:t>companies </a:t>
            </a:r>
            <a:r>
              <a:rPr lang="en-US" sz="2200" b="0" dirty="0">
                <a:solidFill>
                  <a:schemeClr val="tx1"/>
                </a:solidFill>
                <a:latin typeface="Liberation Sans" panose="020B0604020202020204" pitchFamily="34" charset="0"/>
              </a:rPr>
              <a:t>use the </a:t>
            </a:r>
            <a:r>
              <a:rPr lang="en-US" sz="2200" b="0" dirty="0" smtClean="0">
                <a:solidFill>
                  <a:schemeClr val="tx1"/>
                </a:solidFill>
                <a:latin typeface="Liberation Sans" panose="020B0604020202020204" pitchFamily="34" charset="0"/>
              </a:rPr>
              <a:t>fiscal </a:t>
            </a:r>
            <a:r>
              <a:rPr lang="en-US" sz="2200" b="0" dirty="0">
                <a:solidFill>
                  <a:schemeClr val="tx1"/>
                </a:solidFill>
                <a:latin typeface="Liberation Sans" panose="020B0604020202020204" pitchFamily="34" charset="0"/>
              </a:rPr>
              <a:t>year to report </a:t>
            </a:r>
            <a:r>
              <a:rPr lang="en-US" sz="2200" b="0" dirty="0" smtClean="0">
                <a:solidFill>
                  <a:schemeClr val="tx1"/>
                </a:solidFill>
                <a:latin typeface="Liberation Sans" panose="020B0604020202020204" pitchFamily="34" charset="0"/>
              </a:rPr>
              <a:t>financial information.</a:t>
            </a:r>
          </a:p>
          <a:p>
            <a:pPr lvl="1">
              <a:lnSpc>
                <a:spcPct val="125000"/>
              </a:lnSpc>
              <a:spcBef>
                <a:spcPts val="1200"/>
              </a:spcBef>
              <a:buClr>
                <a:schemeClr val="tx1"/>
              </a:buClr>
              <a:buSzTx/>
              <a:buFont typeface="Wingdings" pitchFamily="2" charset="2"/>
              <a:buAutoNum type="alphaLcPeriod"/>
            </a:pPr>
            <a:r>
              <a:rPr lang="en-US" sz="2200" b="0" dirty="0" smtClean="0">
                <a:solidFill>
                  <a:schemeClr val="tx1"/>
                </a:solidFill>
                <a:latin typeface="Liberation Sans" panose="020B0604020202020204" pitchFamily="34" charset="0"/>
              </a:rPr>
              <a:t>the </a:t>
            </a:r>
            <a:r>
              <a:rPr lang="en-US" sz="2200" b="0" dirty="0">
                <a:solidFill>
                  <a:schemeClr val="tx1"/>
                </a:solidFill>
                <a:latin typeface="Liberation Sans" panose="020B0604020202020204" pitchFamily="34" charset="0"/>
              </a:rPr>
              <a:t>economic life of a business can be </a:t>
            </a:r>
            <a:r>
              <a:rPr lang="en-US" sz="2200" b="0" dirty="0" smtClean="0">
                <a:solidFill>
                  <a:schemeClr val="tx1"/>
                </a:solidFill>
                <a:latin typeface="Liberation Sans" panose="020B0604020202020204" pitchFamily="34" charset="0"/>
              </a:rPr>
              <a:t>divided into artificial </a:t>
            </a:r>
            <a:r>
              <a:rPr lang="en-US" sz="2200" b="0" dirty="0">
                <a:solidFill>
                  <a:schemeClr val="tx1"/>
                </a:solidFill>
                <a:latin typeface="Liberation Sans" panose="020B0604020202020204" pitchFamily="34" charset="0"/>
              </a:rPr>
              <a:t>time periods</a:t>
            </a:r>
            <a:r>
              <a:rPr lang="en-US" sz="2200" b="0" dirty="0" smtClean="0">
                <a:solidFill>
                  <a:schemeClr val="tx1"/>
                </a:solidFill>
                <a:latin typeface="Liberation Sans" panose="020B0604020202020204" pitchFamily="34" charset="0"/>
              </a:rPr>
              <a:t>.</a:t>
            </a:r>
          </a:p>
          <a:p>
            <a:pPr lvl="1">
              <a:lnSpc>
                <a:spcPct val="125000"/>
              </a:lnSpc>
              <a:spcBef>
                <a:spcPts val="1200"/>
              </a:spcBef>
              <a:buClr>
                <a:schemeClr val="tx1"/>
              </a:buClr>
              <a:buSzTx/>
              <a:buFont typeface="Wingdings" pitchFamily="2" charset="2"/>
              <a:buAutoNum type="alphaLcPeriod"/>
            </a:pPr>
            <a:r>
              <a:rPr lang="en-US" sz="2200" b="0" dirty="0" smtClean="0">
                <a:solidFill>
                  <a:schemeClr val="tx1"/>
                </a:solidFill>
                <a:latin typeface="Liberation Sans" panose="020B0604020202020204" pitchFamily="34" charset="0"/>
              </a:rPr>
              <a:t>companies </a:t>
            </a:r>
            <a:r>
              <a:rPr lang="en-US" sz="2200" b="0" dirty="0">
                <a:solidFill>
                  <a:schemeClr val="tx1"/>
                </a:solidFill>
                <a:latin typeface="Liberation Sans" panose="020B0604020202020204" pitchFamily="34" charset="0"/>
              </a:rPr>
              <a:t>record information in the time </a:t>
            </a:r>
            <a:r>
              <a:rPr lang="en-US" sz="2200" b="0" dirty="0" smtClean="0">
                <a:solidFill>
                  <a:schemeClr val="tx1"/>
                </a:solidFill>
                <a:latin typeface="Liberation Sans" panose="020B0604020202020204" pitchFamily="34" charset="0"/>
              </a:rPr>
              <a:t>period in </a:t>
            </a:r>
            <a:r>
              <a:rPr lang="en-US" sz="2200" b="0" dirty="0">
                <a:solidFill>
                  <a:schemeClr val="tx1"/>
                </a:solidFill>
                <a:latin typeface="Liberation Sans" panose="020B0604020202020204" pitchFamily="34" charset="0"/>
              </a:rPr>
              <a:t>which the events occur.</a:t>
            </a:r>
            <a:endParaRPr lang="en-US" altLang="en-US" sz="2200" b="0" dirty="0">
              <a:solidFill>
                <a:schemeClr val="tx1"/>
              </a:solidFill>
              <a:latin typeface="Liberation Sans" panose="020B0604020202020204" pitchFamily="34" charset="0"/>
            </a:endParaRPr>
          </a:p>
        </p:txBody>
      </p:sp>
      <p:sp>
        <p:nvSpPr>
          <p:cNvPr id="7171" name="Text Box 10"/>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10"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sz="3200" dirty="0">
                <a:solidFill>
                  <a:srgbClr val="CC0000"/>
                </a:solidFill>
                <a:latin typeface="Liberation Sans" panose="020B0604020202020204" pitchFamily="34" charset="0"/>
              </a:rPr>
              <a:t>Fiscal and Calendar Years</a:t>
            </a:r>
          </a:p>
        </p:txBody>
      </p:sp>
      <p:sp>
        <p:nvSpPr>
          <p:cNvPr id="11"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2" name="Rectangle 4"/>
          <p:cNvSpPr>
            <a:spLocks noChangeArrowheads="1"/>
          </p:cNvSpPr>
          <p:nvPr/>
        </p:nvSpPr>
        <p:spPr bwMode="auto">
          <a:xfrm>
            <a:off x="609600" y="1295400"/>
            <a:ext cx="5334000" cy="55403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solidFill>
                  <a:srgbClr val="CC0000"/>
                </a:solidFill>
                <a:latin typeface="Liberation Sans" panose="020B0604020202020204" pitchFamily="34" charset="0"/>
              </a:rPr>
              <a:t>Question</a:t>
            </a:r>
          </a:p>
        </p:txBody>
      </p:sp>
      <p:sp>
        <p:nvSpPr>
          <p:cNvPr id="13" name="Notched Right Arrow 12"/>
          <p:cNvSpPr/>
          <p:nvPr/>
        </p:nvSpPr>
        <p:spPr bwMode="auto">
          <a:xfrm>
            <a:off x="270370" y="4536744"/>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866" y="332096"/>
            <a:ext cx="7155886" cy="6064251"/>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676400" y="6193808"/>
            <a:ext cx="1676400" cy="461665"/>
          </a:xfrm>
          <a:prstGeom prst="rect">
            <a:avLst/>
          </a:prstGeom>
          <a:solidFill>
            <a:schemeClr val="accent3"/>
          </a:solidFill>
          <a:ln w="19050">
            <a:solidFill>
              <a:schemeClr val="tx1"/>
            </a:solidFill>
            <a:miter lim="800000"/>
            <a:headEnd/>
            <a:tailEnd/>
          </a:ln>
        </p:spPr>
        <p:txBody>
          <a:bodyPr wrap="square">
            <a:spAutoFit/>
          </a:bodyPr>
          <a:lstStyle/>
          <a:p>
            <a:r>
              <a:rPr lang="en-US" sz="1200" dirty="0">
                <a:solidFill>
                  <a:schemeClr val="tx1"/>
                </a:solidFill>
                <a:latin typeface="Liberation Sans" panose="020B0604020202020204" pitchFamily="34" charset="0"/>
              </a:rPr>
              <a:t>Illustration 3-25</a:t>
            </a:r>
          </a:p>
          <a:p>
            <a:r>
              <a:rPr lang="en-US" sz="1200" b="0" dirty="0" smtClean="0">
                <a:solidFill>
                  <a:schemeClr val="tx1"/>
                </a:solidFill>
                <a:latin typeface="Liberation Sans" panose="020B0604020202020204" pitchFamily="34" charset="0"/>
              </a:rPr>
              <a:t>Adjusted </a:t>
            </a:r>
            <a:r>
              <a:rPr lang="en-US" sz="1200" b="0" dirty="0">
                <a:solidFill>
                  <a:schemeClr val="tx1"/>
                </a:solidFill>
                <a:latin typeface="Liberation Sans" panose="020B0604020202020204" pitchFamily="34" charset="0"/>
              </a:rPr>
              <a:t>trial balance</a:t>
            </a:r>
          </a:p>
        </p:txBody>
      </p:sp>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533400" y="1905000"/>
            <a:ext cx="7924800" cy="4343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23888" indent="-38893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30000"/>
              </a:spcBef>
              <a:buFont typeface="Wingdings" pitchFamily="2" charset="2"/>
              <a:buNone/>
            </a:pPr>
            <a:r>
              <a:rPr lang="en-US" sz="1900" b="0" dirty="0" smtClean="0">
                <a:solidFill>
                  <a:schemeClr val="tx1"/>
                </a:solidFill>
                <a:latin typeface="Liberation Sans" panose="020B0604020202020204" pitchFamily="34" charset="0"/>
              </a:rPr>
              <a:t>Which </a:t>
            </a:r>
            <a:r>
              <a:rPr lang="en-US" sz="1900" b="0" dirty="0">
                <a:solidFill>
                  <a:schemeClr val="tx1"/>
                </a:solidFill>
                <a:latin typeface="Liberation Sans" panose="020B0604020202020204" pitchFamily="34" charset="0"/>
              </a:rPr>
              <a:t>of the following statements is incorrect </a:t>
            </a:r>
            <a:r>
              <a:rPr lang="en-US" sz="1900" b="0" dirty="0" smtClean="0">
                <a:solidFill>
                  <a:schemeClr val="tx1"/>
                </a:solidFill>
                <a:latin typeface="Liberation Sans" panose="020B0604020202020204" pitchFamily="34" charset="0"/>
              </a:rPr>
              <a:t>concerning the </a:t>
            </a:r>
            <a:r>
              <a:rPr lang="en-US" sz="1900" b="0" dirty="0">
                <a:solidFill>
                  <a:schemeClr val="tx1"/>
                </a:solidFill>
                <a:latin typeface="Liberation Sans" panose="020B0604020202020204" pitchFamily="34" charset="0"/>
              </a:rPr>
              <a:t>adjusted trial balance</a:t>
            </a:r>
            <a:r>
              <a:rPr lang="en-US" sz="1900" b="0" dirty="0" smtClean="0">
                <a:solidFill>
                  <a:schemeClr val="tx1"/>
                </a:solidFill>
                <a:latin typeface="Liberation Sans" panose="020B0604020202020204" pitchFamily="34" charset="0"/>
              </a:rPr>
              <a:t>?</a:t>
            </a:r>
          </a:p>
          <a:p>
            <a:pPr lvl="1">
              <a:lnSpc>
                <a:spcPct val="120000"/>
              </a:lnSpc>
              <a:spcBef>
                <a:spcPct val="30000"/>
              </a:spcBef>
              <a:buClr>
                <a:schemeClr val="tx1"/>
              </a:buClr>
              <a:buSzTx/>
              <a:buFont typeface="Wingdings" pitchFamily="2" charset="2"/>
              <a:buAutoNum type="alphaLcPeriod"/>
            </a:pPr>
            <a:r>
              <a:rPr lang="en-US" sz="1900" b="0" dirty="0" smtClean="0">
                <a:solidFill>
                  <a:schemeClr val="tx1"/>
                </a:solidFill>
                <a:latin typeface="Liberation Sans" panose="020B0604020202020204" pitchFamily="34" charset="0"/>
              </a:rPr>
              <a:t>(</a:t>
            </a:r>
            <a:r>
              <a:rPr lang="en-US" sz="1900" b="0" dirty="0">
                <a:solidFill>
                  <a:schemeClr val="tx1"/>
                </a:solidFill>
                <a:latin typeface="Liberation Sans" panose="020B0604020202020204" pitchFamily="34" charset="0"/>
              </a:rPr>
              <a:t>a) An adjusted trial balance proves the </a:t>
            </a:r>
            <a:r>
              <a:rPr lang="en-US" sz="1900" b="0" dirty="0" smtClean="0">
                <a:solidFill>
                  <a:schemeClr val="tx1"/>
                </a:solidFill>
                <a:latin typeface="Liberation Sans" panose="020B0604020202020204" pitchFamily="34" charset="0"/>
              </a:rPr>
              <a:t>equality of </a:t>
            </a:r>
            <a:r>
              <a:rPr lang="en-US" sz="1900" b="0" dirty="0">
                <a:solidFill>
                  <a:schemeClr val="tx1"/>
                </a:solidFill>
                <a:latin typeface="Liberation Sans" panose="020B0604020202020204" pitchFamily="34" charset="0"/>
              </a:rPr>
              <a:t>the total debit balances and the total </a:t>
            </a:r>
            <a:r>
              <a:rPr lang="en-US" sz="1900" b="0" dirty="0" smtClean="0">
                <a:solidFill>
                  <a:schemeClr val="tx1"/>
                </a:solidFill>
                <a:latin typeface="Liberation Sans" panose="020B0604020202020204" pitchFamily="34" charset="0"/>
              </a:rPr>
              <a:t>credit balances </a:t>
            </a:r>
            <a:r>
              <a:rPr lang="en-US" sz="1900" b="0" dirty="0">
                <a:solidFill>
                  <a:schemeClr val="tx1"/>
                </a:solidFill>
                <a:latin typeface="Liberation Sans" panose="020B0604020202020204" pitchFamily="34" charset="0"/>
              </a:rPr>
              <a:t>in the ledger after all adjustments </a:t>
            </a:r>
            <a:r>
              <a:rPr lang="en-US" sz="1900" b="0" dirty="0" smtClean="0">
                <a:solidFill>
                  <a:schemeClr val="tx1"/>
                </a:solidFill>
                <a:latin typeface="Liberation Sans" panose="020B0604020202020204" pitchFamily="34" charset="0"/>
              </a:rPr>
              <a:t>are made.</a:t>
            </a:r>
          </a:p>
          <a:p>
            <a:pPr lvl="1">
              <a:lnSpc>
                <a:spcPct val="120000"/>
              </a:lnSpc>
              <a:spcBef>
                <a:spcPct val="30000"/>
              </a:spcBef>
              <a:buClr>
                <a:schemeClr val="tx1"/>
              </a:buClr>
              <a:buSzTx/>
              <a:buFont typeface="Wingdings" pitchFamily="2" charset="2"/>
              <a:buAutoNum type="alphaLcPeriod"/>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adjusted trial balance provides the </a:t>
            </a:r>
            <a:r>
              <a:rPr lang="en-US" sz="1900" b="0" dirty="0" smtClean="0">
                <a:solidFill>
                  <a:schemeClr val="tx1"/>
                </a:solidFill>
                <a:latin typeface="Liberation Sans" panose="020B0604020202020204" pitchFamily="34" charset="0"/>
              </a:rPr>
              <a:t>primary basis </a:t>
            </a:r>
            <a:r>
              <a:rPr lang="en-US" sz="1900" b="0" dirty="0">
                <a:solidFill>
                  <a:schemeClr val="tx1"/>
                </a:solidFill>
                <a:latin typeface="Liberation Sans" panose="020B0604020202020204" pitchFamily="34" charset="0"/>
              </a:rPr>
              <a:t>for the preparation of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statements</a:t>
            </a:r>
            <a:r>
              <a:rPr lang="en-US" sz="1900" b="0" dirty="0" smtClean="0">
                <a:solidFill>
                  <a:schemeClr val="tx1"/>
                </a:solidFill>
                <a:latin typeface="Liberation Sans" panose="020B0604020202020204" pitchFamily="34" charset="0"/>
              </a:rPr>
              <a:t>.</a:t>
            </a:r>
          </a:p>
          <a:p>
            <a:pPr lvl="1">
              <a:lnSpc>
                <a:spcPct val="120000"/>
              </a:lnSpc>
              <a:spcBef>
                <a:spcPct val="30000"/>
              </a:spcBef>
              <a:buClr>
                <a:schemeClr val="tx1"/>
              </a:buClr>
              <a:buSzTx/>
              <a:buFont typeface="Wingdings" pitchFamily="2" charset="2"/>
              <a:buAutoNum type="alphaLcPeriod"/>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adjusted trial balance lists the account </a:t>
            </a:r>
            <a:r>
              <a:rPr lang="en-US" sz="1900" b="0" dirty="0" smtClean="0">
                <a:solidFill>
                  <a:schemeClr val="tx1"/>
                </a:solidFill>
                <a:latin typeface="Liberation Sans" panose="020B0604020202020204" pitchFamily="34" charset="0"/>
              </a:rPr>
              <a:t>balances segregated </a:t>
            </a:r>
            <a:r>
              <a:rPr lang="en-US" sz="1900" b="0" dirty="0">
                <a:solidFill>
                  <a:schemeClr val="tx1"/>
                </a:solidFill>
                <a:latin typeface="Liberation Sans" panose="020B0604020202020204" pitchFamily="34" charset="0"/>
              </a:rPr>
              <a:t>by assets and liabilities</a:t>
            </a:r>
            <a:r>
              <a:rPr lang="en-US" sz="1900" b="0" dirty="0" smtClean="0">
                <a:solidFill>
                  <a:schemeClr val="tx1"/>
                </a:solidFill>
                <a:latin typeface="Liberation Sans" panose="020B0604020202020204" pitchFamily="34" charset="0"/>
              </a:rPr>
              <a:t>.</a:t>
            </a:r>
          </a:p>
          <a:p>
            <a:pPr lvl="1">
              <a:lnSpc>
                <a:spcPct val="120000"/>
              </a:lnSpc>
              <a:spcBef>
                <a:spcPct val="30000"/>
              </a:spcBef>
              <a:buClr>
                <a:schemeClr val="tx1"/>
              </a:buClr>
              <a:buSzTx/>
              <a:buFont typeface="Wingdings" pitchFamily="2" charset="2"/>
              <a:buAutoNum type="alphaLcPeriod"/>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adjusted trial balance is prepared after </a:t>
            </a:r>
            <a:r>
              <a:rPr lang="en-US" sz="1900" b="0" dirty="0" smtClean="0">
                <a:solidFill>
                  <a:schemeClr val="tx1"/>
                </a:solidFill>
                <a:latin typeface="Liberation Sans" panose="020B0604020202020204" pitchFamily="34" charset="0"/>
              </a:rPr>
              <a:t>the adjusting </a:t>
            </a:r>
            <a:r>
              <a:rPr lang="en-US" sz="1900" b="0" dirty="0">
                <a:solidFill>
                  <a:schemeClr val="tx1"/>
                </a:solidFill>
                <a:latin typeface="Liberation Sans" panose="020B0604020202020204" pitchFamily="34" charset="0"/>
              </a:rPr>
              <a:t>entries have been journalized </a:t>
            </a:r>
            <a:r>
              <a:rPr lang="en-US" sz="1900" b="0" dirty="0" smtClean="0">
                <a:solidFill>
                  <a:schemeClr val="tx1"/>
                </a:solidFill>
                <a:latin typeface="Liberation Sans" panose="020B0604020202020204" pitchFamily="34" charset="0"/>
              </a:rPr>
              <a:t>and posted</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55303"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8"/>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Preparing the Adjusted Trail Balance</a:t>
            </a:r>
            <a:endParaRPr lang="en-US" altLang="en-US" sz="3200" dirty="0">
              <a:solidFill>
                <a:srgbClr val="CC0000"/>
              </a:solidFill>
              <a:latin typeface="Liberation Sans" panose="020B0604020202020204" pitchFamily="34" charset="0"/>
            </a:endParaRPr>
          </a:p>
        </p:txBody>
      </p:sp>
      <p:sp>
        <p:nvSpPr>
          <p:cNvPr id="11" name="Rectangle 4"/>
          <p:cNvSpPr>
            <a:spLocks noChangeArrowheads="1"/>
          </p:cNvSpPr>
          <p:nvPr/>
        </p:nvSpPr>
        <p:spPr bwMode="auto">
          <a:xfrm>
            <a:off x="609600" y="1295400"/>
            <a:ext cx="5334000" cy="584775"/>
          </a:xfrm>
          <a:prstGeom prst="rect">
            <a:avLst/>
          </a:prstGeom>
          <a:noFill/>
          <a:ln w="63500">
            <a:noFill/>
            <a:miter lim="800000"/>
            <a:headEnd/>
            <a:tailEnd/>
          </a:ln>
          <a:effectLst/>
          <a:extLst/>
        </p:spPr>
        <p:txBody>
          <a:bodyPr vert="horz" wrap="square" lIns="90488" tIns="44450" rIns="90488" bIns="44450" numCol="1" anchor="ctr" anchorCtr="0" compatLnSpc="1">
            <a:prstTxWarp prst="textNoShape">
              <a:avLst/>
            </a:prstTxWarp>
          </a:bodyPr>
          <a:lstStyle/>
          <a:p>
            <a:r>
              <a:rPr lang="en-US" altLang="en-US" sz="3000" dirty="0">
                <a:solidFill>
                  <a:srgbClr val="CC0000"/>
                </a:solidFill>
                <a:latin typeface="Liberation Sans" panose="020B0604020202020204" pitchFamily="34" charset="0"/>
              </a:rPr>
              <a:t>Question</a:t>
            </a:r>
          </a:p>
        </p:txBody>
      </p:sp>
      <p:sp>
        <p:nvSpPr>
          <p:cNvPr id="12" name="Notched Right Arrow 11"/>
          <p:cNvSpPr/>
          <p:nvPr/>
        </p:nvSpPr>
        <p:spPr bwMode="auto">
          <a:xfrm>
            <a:off x="270370" y="4593608"/>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3"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11"/>
          <p:cNvSpPr>
            <a:spLocks noChangeArrowheads="1"/>
          </p:cNvSpPr>
          <p:nvPr/>
        </p:nvSpPr>
        <p:spPr bwMode="auto">
          <a:xfrm>
            <a:off x="3569970" y="3336925"/>
            <a:ext cx="192786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300" dirty="0">
                <a:solidFill>
                  <a:schemeClr val="tx1"/>
                </a:solidFill>
                <a:latin typeface="Liberation Sans" panose="020B0604020202020204" pitchFamily="34" charset="0"/>
              </a:rPr>
              <a:t>Retained Earnings Statement </a:t>
            </a:r>
          </a:p>
        </p:txBody>
      </p:sp>
      <p:sp>
        <p:nvSpPr>
          <p:cNvPr id="63491" name="Text Box 6"/>
          <p:cNvSpPr txBox="1">
            <a:spLocks noChangeArrowheads="1"/>
          </p:cNvSpPr>
          <p:nvPr/>
        </p:nvSpPr>
        <p:spPr bwMode="auto">
          <a:xfrm>
            <a:off x="685800" y="1520432"/>
            <a:ext cx="7772400" cy="82945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tIns="0" anchor="ctr" anchorCtr="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300" b="0" dirty="0">
                <a:solidFill>
                  <a:schemeClr val="tx1"/>
                </a:solidFill>
                <a:latin typeface="Liberation Sans" panose="020B0604020202020204" pitchFamily="34" charset="0"/>
                <a:cs typeface="Arial" charset="0"/>
              </a:rPr>
              <a:t>Financial Statements are prepared directly from the </a:t>
            </a:r>
            <a:r>
              <a:rPr lang="en-US" altLang="en-US" sz="2300" dirty="0">
                <a:solidFill>
                  <a:schemeClr val="tx1"/>
                </a:solidFill>
                <a:latin typeface="Liberation Sans" panose="020B0604020202020204" pitchFamily="34" charset="0"/>
                <a:cs typeface="Arial" charset="0"/>
              </a:rPr>
              <a:t>Adjusted Trial Balance</a:t>
            </a:r>
            <a:r>
              <a:rPr lang="en-US" altLang="en-US" sz="2300" b="0" dirty="0">
                <a:solidFill>
                  <a:schemeClr val="tx1"/>
                </a:solidFill>
                <a:latin typeface="Liberation Sans" panose="020B0604020202020204" pitchFamily="34" charset="0"/>
                <a:cs typeface="Arial" charset="0"/>
              </a:rPr>
              <a:t>.  </a:t>
            </a:r>
            <a:endParaRPr lang="en-US" altLang="en-US" sz="2300" dirty="0">
              <a:solidFill>
                <a:schemeClr val="tx1"/>
              </a:solidFill>
              <a:latin typeface="Liberation Sans" panose="020B0604020202020204" pitchFamily="34" charset="0"/>
              <a:cs typeface="Arial" charset="0"/>
            </a:endParaRPr>
          </a:p>
        </p:txBody>
      </p:sp>
      <p:sp>
        <p:nvSpPr>
          <p:cNvPr id="63492" name="AutoShape 8"/>
          <p:cNvSpPr>
            <a:spLocks noChangeArrowheads="1"/>
          </p:cNvSpPr>
          <p:nvPr/>
        </p:nvSpPr>
        <p:spPr bwMode="auto">
          <a:xfrm>
            <a:off x="826770" y="3336925"/>
            <a:ext cx="192786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300" dirty="0">
                <a:solidFill>
                  <a:schemeClr val="tx1"/>
                </a:solidFill>
                <a:latin typeface="Liberation Sans" panose="020B0604020202020204" pitchFamily="34" charset="0"/>
              </a:rPr>
              <a:t>Income Statement</a:t>
            </a:r>
          </a:p>
        </p:txBody>
      </p:sp>
      <p:sp>
        <p:nvSpPr>
          <p:cNvPr id="63493" name="AutoShape 9"/>
          <p:cNvSpPr>
            <a:spLocks noChangeArrowheads="1"/>
          </p:cNvSpPr>
          <p:nvPr/>
        </p:nvSpPr>
        <p:spPr bwMode="auto">
          <a:xfrm>
            <a:off x="6313170" y="3336925"/>
            <a:ext cx="192786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300" dirty="0" smtClean="0">
                <a:solidFill>
                  <a:schemeClr val="tx1"/>
                </a:solidFill>
                <a:latin typeface="Liberation Sans" panose="020B0604020202020204" pitchFamily="34" charset="0"/>
              </a:rPr>
              <a:t>Statement of Financial Position</a:t>
            </a:r>
            <a:endParaRPr lang="en-US" altLang="en-US" sz="2300" dirty="0">
              <a:solidFill>
                <a:schemeClr val="tx1"/>
              </a:solidFill>
              <a:latin typeface="Liberation Sans" panose="020B0604020202020204" pitchFamily="34" charset="0"/>
            </a:endParaRPr>
          </a:p>
        </p:txBody>
      </p:sp>
      <p:sp>
        <p:nvSpPr>
          <p:cNvPr id="63494" name="AutoShape 13"/>
          <p:cNvSpPr>
            <a:spLocks noChangeArrowheads="1"/>
          </p:cNvSpPr>
          <p:nvPr/>
        </p:nvSpPr>
        <p:spPr bwMode="auto">
          <a:xfrm>
            <a:off x="4349819" y="2498725"/>
            <a:ext cx="368163" cy="762000"/>
          </a:xfrm>
          <a:prstGeom prst="downArrow">
            <a:avLst>
              <a:gd name="adj1" fmla="val 50000"/>
              <a:gd name="adj2" fmla="val 83333"/>
            </a:avLst>
          </a:prstGeom>
          <a:solidFill>
            <a:srgbClr val="CC0000"/>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3495" name="AutoShape 15"/>
          <p:cNvSpPr>
            <a:spLocks noChangeArrowheads="1"/>
          </p:cNvSpPr>
          <p:nvPr/>
        </p:nvSpPr>
        <p:spPr bwMode="auto">
          <a:xfrm>
            <a:off x="1606619" y="2498725"/>
            <a:ext cx="368163" cy="762000"/>
          </a:xfrm>
          <a:prstGeom prst="downArrow">
            <a:avLst>
              <a:gd name="adj1" fmla="val 50000"/>
              <a:gd name="adj2" fmla="val 83333"/>
            </a:avLst>
          </a:prstGeom>
          <a:solidFill>
            <a:srgbClr val="CC0000"/>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3496" name="AutoShape 16"/>
          <p:cNvSpPr>
            <a:spLocks noChangeArrowheads="1"/>
          </p:cNvSpPr>
          <p:nvPr/>
        </p:nvSpPr>
        <p:spPr bwMode="auto">
          <a:xfrm>
            <a:off x="7093019" y="2498725"/>
            <a:ext cx="368163" cy="762000"/>
          </a:xfrm>
          <a:prstGeom prst="downArrow">
            <a:avLst>
              <a:gd name="adj1" fmla="val 50000"/>
              <a:gd name="adj2" fmla="val 83333"/>
            </a:avLst>
          </a:prstGeom>
          <a:solidFill>
            <a:srgbClr val="CC0000"/>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6331"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2" name="Rectangle 11"/>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Preparing Financial Statements</a:t>
            </a:r>
            <a:endParaRPr lang="en-US" altLang="en-US" sz="3200" dirty="0">
              <a:solidFill>
                <a:srgbClr val="CC0000"/>
              </a:solidFill>
              <a:latin typeface="Liberation Sans" panose="020B0604020202020204" pitchFamily="34" charset="0"/>
            </a:endParaRPr>
          </a:p>
        </p:txBody>
      </p:sp>
      <p:sp>
        <p:nvSpPr>
          <p:cNvPr id="14"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16" y="179696"/>
            <a:ext cx="7956584" cy="6439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7" name="Rectangle 16"/>
          <p:cNvSpPr>
            <a:spLocks noChangeArrowheads="1"/>
          </p:cNvSpPr>
          <p:nvPr/>
        </p:nvSpPr>
        <p:spPr bwMode="auto">
          <a:xfrm>
            <a:off x="8382000" y="1905000"/>
            <a:ext cx="228600" cy="5334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4518" name="Rectangle 12"/>
          <p:cNvSpPr>
            <a:spLocks noChangeArrowheads="1"/>
          </p:cNvSpPr>
          <p:nvPr/>
        </p:nvSpPr>
        <p:spPr bwMode="auto">
          <a:xfrm>
            <a:off x="685800" y="5893439"/>
            <a:ext cx="3733800" cy="646113"/>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3-26  </a:t>
            </a:r>
          </a:p>
          <a:p>
            <a:pPr>
              <a:spcBef>
                <a:spcPct val="0"/>
              </a:spcBef>
              <a:buClrTx/>
              <a:buSzTx/>
              <a:buFontTx/>
              <a:buNone/>
            </a:pPr>
            <a:r>
              <a:rPr lang="en-US" altLang="en-US" sz="1200" b="0" dirty="0">
                <a:solidFill>
                  <a:schemeClr val="tx1"/>
                </a:solidFill>
                <a:latin typeface="Liberation Sans" panose="020B0604020202020204" pitchFamily="34" charset="0"/>
              </a:rPr>
              <a:t>Preparation of the income statement and retained earnings statement from the adjusted trial balance</a:t>
            </a:r>
          </a:p>
        </p:txBody>
      </p:sp>
      <p:sp>
        <p:nvSpPr>
          <p:cNvPr id="7" name="Text Box 5"/>
          <p:cNvSpPr txBox="1">
            <a:spLocks noChangeArrowheads="1"/>
          </p:cNvSpPr>
          <p:nvPr/>
        </p:nvSpPr>
        <p:spPr bwMode="auto">
          <a:xfrm>
            <a:off x="83820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11"/>
          <p:cNvSpPr>
            <a:spLocks noChangeArrowheads="1"/>
          </p:cNvSpPr>
          <p:nvPr/>
        </p:nvSpPr>
        <p:spPr bwMode="auto">
          <a:xfrm>
            <a:off x="914400" y="5906869"/>
            <a:ext cx="2971800" cy="646331"/>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3-27  </a:t>
            </a:r>
          </a:p>
          <a:p>
            <a:pPr>
              <a:spcBef>
                <a:spcPct val="0"/>
              </a:spcBef>
              <a:buClrTx/>
              <a:buSzTx/>
              <a:buFontTx/>
              <a:buNone/>
            </a:pPr>
            <a:r>
              <a:rPr lang="en-US" altLang="en-US" sz="1200" b="0" dirty="0">
                <a:solidFill>
                  <a:schemeClr val="tx1"/>
                </a:solidFill>
                <a:latin typeface="Liberation Sans" panose="020B0604020202020204" pitchFamily="34" charset="0"/>
              </a:rPr>
              <a:t>Preparation of the </a:t>
            </a:r>
            <a:r>
              <a:rPr lang="en-US" altLang="en-US" sz="1200" b="0" dirty="0" smtClean="0">
                <a:solidFill>
                  <a:schemeClr val="tx1"/>
                </a:solidFill>
                <a:latin typeface="Liberation Sans" panose="020B0604020202020204" pitchFamily="34" charset="0"/>
              </a:rPr>
              <a:t>statement of financial position </a:t>
            </a:r>
            <a:r>
              <a:rPr lang="en-US" altLang="en-US" sz="1200" b="0" dirty="0">
                <a:solidFill>
                  <a:schemeClr val="tx1"/>
                </a:solidFill>
                <a:latin typeface="Liberation Sans" panose="020B0604020202020204" pitchFamily="34" charset="0"/>
              </a:rPr>
              <a:t>from the adjusted trial balance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15" y="332096"/>
            <a:ext cx="8707797" cy="555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3" name="TextBox 2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26" y="1271675"/>
            <a:ext cx="8561295" cy="468557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033902051"/>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291289"/>
            <a:ext cx="8015515" cy="404663"/>
          </a:xfrm>
          <a:prstGeom prst="rect">
            <a:avLst/>
          </a:prstGeom>
        </p:spPr>
        <p:txBody>
          <a:bodyPr wrap="square">
            <a:spAutoFit/>
          </a:bodyPr>
          <a:lstStyle/>
          <a:p>
            <a:pPr>
              <a:lnSpc>
                <a:spcPct val="110000"/>
              </a:lnSpc>
            </a:pPr>
            <a:r>
              <a:rPr lang="en-US" sz="2000" b="0" dirty="0">
                <a:solidFill>
                  <a:schemeClr val="tx1"/>
                </a:solidFill>
                <a:latin typeface="Liberation Sans" panose="020B0604020202020204" pitchFamily="34" charset="0"/>
              </a:rPr>
              <a:t>(a) Determine the net income for the quarter April 1 to June 30</a:t>
            </a:r>
            <a:r>
              <a:rPr lang="en-US" sz="2000" b="0" dirty="0" smtClean="0">
                <a:solidFill>
                  <a:schemeClr val="tx1"/>
                </a:solidFill>
                <a:latin typeface="Liberation Sans" panose="020B0604020202020204" pitchFamily="34" charset="0"/>
              </a:rPr>
              <a:t>.</a:t>
            </a:r>
            <a:endParaRPr lang="en-US" sz="2000" b="0" dirty="0">
              <a:solidFill>
                <a:schemeClr val="tx1"/>
              </a:solidFill>
              <a:latin typeface="Liberation Sans" panose="020B0604020202020204" pitchFamily="34" charset="0"/>
            </a:endParaRPr>
          </a:p>
        </p:txBody>
      </p:sp>
      <p:sp>
        <p:nvSpPr>
          <p:cNvPr id="14" name="TextBox 13"/>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3" name="TextBox 2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54531"/>
            <a:ext cx="7646987"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990600" y="2209800"/>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bwMode="auto">
          <a:xfrm>
            <a:off x="990600" y="2541896"/>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Rectangle 8"/>
          <p:cNvSpPr/>
          <p:nvPr/>
        </p:nvSpPr>
        <p:spPr bwMode="auto">
          <a:xfrm>
            <a:off x="6664050" y="2895600"/>
            <a:ext cx="187035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Rectangle 9"/>
          <p:cNvSpPr/>
          <p:nvPr/>
        </p:nvSpPr>
        <p:spPr bwMode="auto">
          <a:xfrm>
            <a:off x="990600" y="3581400"/>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Rectangle 10"/>
          <p:cNvSpPr/>
          <p:nvPr/>
        </p:nvSpPr>
        <p:spPr bwMode="auto">
          <a:xfrm>
            <a:off x="990600" y="3899848"/>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 name="Rectangle 11"/>
          <p:cNvSpPr/>
          <p:nvPr/>
        </p:nvSpPr>
        <p:spPr bwMode="auto">
          <a:xfrm>
            <a:off x="990600" y="4231944"/>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12"/>
          <p:cNvSpPr/>
          <p:nvPr/>
        </p:nvSpPr>
        <p:spPr bwMode="auto">
          <a:xfrm>
            <a:off x="990600" y="4558352"/>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5" name="Rectangle 14"/>
          <p:cNvSpPr/>
          <p:nvPr/>
        </p:nvSpPr>
        <p:spPr bwMode="auto">
          <a:xfrm>
            <a:off x="990600" y="4876800"/>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 name="Rectangle 15"/>
          <p:cNvSpPr/>
          <p:nvPr/>
        </p:nvSpPr>
        <p:spPr bwMode="auto">
          <a:xfrm>
            <a:off x="990600" y="5203208"/>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 name="Rectangle 16"/>
          <p:cNvSpPr/>
          <p:nvPr/>
        </p:nvSpPr>
        <p:spPr bwMode="auto">
          <a:xfrm>
            <a:off x="6664050" y="5534458"/>
            <a:ext cx="1870350"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8" name="Rectangle 17"/>
          <p:cNvSpPr/>
          <p:nvPr/>
        </p:nvSpPr>
        <p:spPr bwMode="auto">
          <a:xfrm>
            <a:off x="6664050" y="5916304"/>
            <a:ext cx="164175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532591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6023"/>
            <a:ext cx="8559936" cy="312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0" y="1291289"/>
            <a:ext cx="8015515" cy="1081771"/>
          </a:xfrm>
          <a:prstGeom prst="rect">
            <a:avLst/>
          </a:prstGeom>
        </p:spPr>
        <p:txBody>
          <a:bodyPr wrap="square">
            <a:spAutoFit/>
          </a:bodyPr>
          <a:lstStyle/>
          <a:p>
            <a:pPr marL="457200" indent="-457200">
              <a:lnSpc>
                <a:spcPct val="110000"/>
              </a:lnSpc>
              <a:buFont typeface="Wingdings" panose="05000000000000000000" pitchFamily="2" charset="2"/>
              <a:buAutoNum type="alphaLcParenBoth" startAt="2"/>
            </a:pPr>
            <a:r>
              <a:rPr lang="en-US" sz="2000" b="0" dirty="0" smtClean="0">
                <a:solidFill>
                  <a:schemeClr val="tx1"/>
                </a:solidFill>
                <a:latin typeface="Liberation Sans" panose="020B0604020202020204" pitchFamily="34" charset="0"/>
              </a:rPr>
              <a:t>Determine </a:t>
            </a:r>
            <a:r>
              <a:rPr lang="en-US" sz="2000" b="0" dirty="0">
                <a:solidFill>
                  <a:schemeClr val="tx1"/>
                </a:solidFill>
                <a:latin typeface="Liberation Sans" panose="020B0604020202020204" pitchFamily="34" charset="0"/>
              </a:rPr>
              <a:t>the total assets and total liabilities at June 30, 2017, for Skolnick Co.</a:t>
            </a:r>
          </a:p>
          <a:p>
            <a:pPr marL="457200" indent="-457200">
              <a:lnSpc>
                <a:spcPct val="110000"/>
              </a:lnSpc>
              <a:buAutoNum type="alphaLcParenBoth" startAt="2"/>
            </a:pPr>
            <a:endParaRPr lang="en-US" sz="2000" b="0" dirty="0">
              <a:solidFill>
                <a:schemeClr val="tx1"/>
              </a:solidFill>
              <a:latin typeface="Liberation Sans" panose="020B0604020202020204" pitchFamily="34" charset="0"/>
            </a:endParaRPr>
          </a:p>
        </p:txBody>
      </p:sp>
      <p:sp>
        <p:nvSpPr>
          <p:cNvPr id="14" name="TextBox 13"/>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3" name="TextBox 2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4" name="Rectangle 3"/>
          <p:cNvSpPr/>
          <p:nvPr/>
        </p:nvSpPr>
        <p:spPr bwMode="auto">
          <a:xfrm>
            <a:off x="277504" y="2653352"/>
            <a:ext cx="4827896"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0" name="Rectangle 19"/>
          <p:cNvSpPr/>
          <p:nvPr/>
        </p:nvSpPr>
        <p:spPr bwMode="auto">
          <a:xfrm>
            <a:off x="277504" y="2957514"/>
            <a:ext cx="4827896" cy="790573"/>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 name="Rectangle 20"/>
          <p:cNvSpPr/>
          <p:nvPr/>
        </p:nvSpPr>
        <p:spPr bwMode="auto">
          <a:xfrm>
            <a:off x="304800" y="3761096"/>
            <a:ext cx="48278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 name="Rectangle 21"/>
          <p:cNvSpPr/>
          <p:nvPr/>
        </p:nvSpPr>
        <p:spPr bwMode="auto">
          <a:xfrm>
            <a:off x="304800" y="4015299"/>
            <a:ext cx="48278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4" name="Rectangle 23"/>
          <p:cNvSpPr/>
          <p:nvPr/>
        </p:nvSpPr>
        <p:spPr bwMode="auto">
          <a:xfrm>
            <a:off x="304800" y="4265507"/>
            <a:ext cx="48278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5" name="Rectangle 24"/>
          <p:cNvSpPr/>
          <p:nvPr/>
        </p:nvSpPr>
        <p:spPr bwMode="auto">
          <a:xfrm>
            <a:off x="304800" y="4535051"/>
            <a:ext cx="48278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6" name="Rectangle 25"/>
          <p:cNvSpPr/>
          <p:nvPr/>
        </p:nvSpPr>
        <p:spPr bwMode="auto">
          <a:xfrm>
            <a:off x="3581400" y="4880795"/>
            <a:ext cx="15512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 name="Rectangle 26"/>
          <p:cNvSpPr/>
          <p:nvPr/>
        </p:nvSpPr>
        <p:spPr bwMode="auto">
          <a:xfrm>
            <a:off x="5288131" y="2667207"/>
            <a:ext cx="3627269" cy="27709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8" name="Rectangle 27"/>
          <p:cNvSpPr/>
          <p:nvPr/>
        </p:nvSpPr>
        <p:spPr bwMode="auto">
          <a:xfrm>
            <a:off x="5285096" y="2944711"/>
            <a:ext cx="3627269" cy="27709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9" name="Rectangle 28"/>
          <p:cNvSpPr/>
          <p:nvPr/>
        </p:nvSpPr>
        <p:spPr bwMode="auto">
          <a:xfrm>
            <a:off x="5288131" y="3214461"/>
            <a:ext cx="3627269" cy="519978"/>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0" name="Rectangle 29"/>
          <p:cNvSpPr/>
          <p:nvPr/>
        </p:nvSpPr>
        <p:spPr bwMode="auto">
          <a:xfrm>
            <a:off x="5288131" y="3747222"/>
            <a:ext cx="3627269" cy="519978"/>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1" name="Rectangle 30"/>
          <p:cNvSpPr/>
          <p:nvPr/>
        </p:nvSpPr>
        <p:spPr bwMode="auto">
          <a:xfrm>
            <a:off x="5288131" y="4267613"/>
            <a:ext cx="3627269" cy="27709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2" name="Rectangle 31"/>
          <p:cNvSpPr/>
          <p:nvPr/>
        </p:nvSpPr>
        <p:spPr bwMode="auto">
          <a:xfrm>
            <a:off x="7315200" y="4876800"/>
            <a:ext cx="15512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3"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9919650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9"/>
                                        </p:tgtEl>
                                      </p:cBhvr>
                                    </p:animEffect>
                                    <p:set>
                                      <p:cBhvr>
                                        <p:cTn id="52" dur="1" fill="hold">
                                          <p:stCondLst>
                                            <p:cond delay="499"/>
                                          </p:stCondLst>
                                        </p:cTn>
                                        <p:tgtEl>
                                          <p:spTgt spid="2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30"/>
                                        </p:tgtEl>
                                      </p:cBhvr>
                                    </p:animEffect>
                                    <p:set>
                                      <p:cBhvr>
                                        <p:cTn id="57" dur="1" fill="hold">
                                          <p:stCondLst>
                                            <p:cond delay="499"/>
                                          </p:stCondLst>
                                        </p:cTn>
                                        <p:tgtEl>
                                          <p:spTgt spid="3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291289"/>
            <a:ext cx="8015515" cy="743217"/>
          </a:xfrm>
          <a:prstGeom prst="rect">
            <a:avLst/>
          </a:prstGeom>
        </p:spPr>
        <p:txBody>
          <a:bodyPr wrap="square">
            <a:spAutoFit/>
          </a:bodyPr>
          <a:lstStyle/>
          <a:p>
            <a:pPr marL="457200" indent="-457200">
              <a:lnSpc>
                <a:spcPct val="110000"/>
              </a:lnSpc>
              <a:buFont typeface="Wingdings" panose="05000000000000000000" pitchFamily="2" charset="2"/>
              <a:buAutoNum type="alphaLcParenBoth" startAt="3"/>
            </a:pPr>
            <a:r>
              <a:rPr lang="en-US" sz="2000" b="0" dirty="0" smtClean="0">
                <a:solidFill>
                  <a:schemeClr val="tx1"/>
                </a:solidFill>
                <a:latin typeface="Liberation Sans" panose="020B0604020202020204" pitchFamily="34" charset="0"/>
              </a:rPr>
              <a:t>Determine </a:t>
            </a:r>
            <a:r>
              <a:rPr lang="en-US" sz="2000" b="0" dirty="0">
                <a:solidFill>
                  <a:schemeClr val="tx1"/>
                </a:solidFill>
                <a:latin typeface="Liberation Sans" panose="020B0604020202020204" pitchFamily="34" charset="0"/>
              </a:rPr>
              <a:t>the amount that appears for retained earnings at June 30, 2017</a:t>
            </a:r>
            <a:r>
              <a:rPr lang="en-US" sz="2000" b="0" dirty="0" smtClean="0">
                <a:solidFill>
                  <a:schemeClr val="tx1"/>
                </a:solidFill>
                <a:latin typeface="Liberation Sans" panose="020B0604020202020204" pitchFamily="34" charset="0"/>
              </a:rPr>
              <a:t>.</a:t>
            </a:r>
            <a:endParaRPr lang="en-US" sz="2000" b="0" dirty="0">
              <a:solidFill>
                <a:schemeClr val="tx1"/>
              </a:solidFill>
              <a:latin typeface="Liberation Sans" panose="020B0604020202020204" pitchFamily="34" charset="0"/>
            </a:endParaRPr>
          </a:p>
        </p:txBody>
      </p:sp>
      <p:sp>
        <p:nvSpPr>
          <p:cNvPr id="14" name="TextBox 13"/>
          <p:cNvSpPr txBox="1"/>
          <p:nvPr/>
        </p:nvSpPr>
        <p:spPr>
          <a:xfrm>
            <a:off x="277504" y="397171"/>
            <a:ext cx="8577217"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3" name="TextBox 2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05075"/>
            <a:ext cx="55911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bwMode="auto">
          <a:xfrm>
            <a:off x="5029200" y="2590800"/>
            <a:ext cx="1703696"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4" name="Rectangle 33"/>
          <p:cNvSpPr/>
          <p:nvPr/>
        </p:nvSpPr>
        <p:spPr bwMode="auto">
          <a:xfrm>
            <a:off x="1107939" y="2895600"/>
            <a:ext cx="5624957"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5" name="Rectangle 34"/>
          <p:cNvSpPr/>
          <p:nvPr/>
        </p:nvSpPr>
        <p:spPr bwMode="auto">
          <a:xfrm>
            <a:off x="1102056" y="3214048"/>
            <a:ext cx="5624957"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6" name="Rectangle 35"/>
          <p:cNvSpPr/>
          <p:nvPr/>
        </p:nvSpPr>
        <p:spPr bwMode="auto">
          <a:xfrm>
            <a:off x="5029200" y="3595048"/>
            <a:ext cx="1703696"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2466671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5"/>
                                        </p:tgtEl>
                                      </p:cBhvr>
                                    </p:animEffect>
                                    <p:set>
                                      <p:cBhvr>
                                        <p:cTn id="17" dur="1" fill="hold">
                                          <p:stCondLst>
                                            <p:cond delay="499"/>
                                          </p:stCondLst>
                                        </p:cTn>
                                        <p:tgtEl>
                                          <p:spTgt spid="3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7147279" y="1163600"/>
            <a:ext cx="0" cy="21892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66562" name="Text Box 2"/>
          <p:cNvSpPr txBox="1">
            <a:spLocks noChangeArrowheads="1"/>
          </p:cNvSpPr>
          <p:nvPr/>
        </p:nvSpPr>
        <p:spPr bwMode="auto">
          <a:xfrm>
            <a:off x="609600" y="2133600"/>
            <a:ext cx="64008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marL="682625" indent="-45085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7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When a company prepays an expense, it debits that amount to </a:t>
            </a:r>
            <a:r>
              <a:rPr lang="en-US" altLang="en-US" sz="2100" dirty="0">
                <a:solidFill>
                  <a:schemeClr val="tx1"/>
                </a:solidFill>
                <a:latin typeface="Liberation Sans" panose="020B0604020202020204" pitchFamily="34" charset="0"/>
              </a:rPr>
              <a:t>an expense account</a:t>
            </a:r>
            <a:r>
              <a:rPr lang="en-US" altLang="en-US" sz="2100" b="0" dirty="0">
                <a:solidFill>
                  <a:schemeClr val="tx1"/>
                </a:solidFill>
                <a:latin typeface="Liberation Sans" panose="020B0604020202020204" pitchFamily="34" charset="0"/>
              </a:rPr>
              <a:t>.</a:t>
            </a:r>
          </a:p>
          <a:p>
            <a:pPr>
              <a:lnSpc>
                <a:spcPct val="120000"/>
              </a:lnSpc>
              <a:spcBef>
                <a:spcPct val="7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When it receives payment for future services, it credits the amount to </a:t>
            </a:r>
            <a:r>
              <a:rPr lang="en-US" altLang="en-US" sz="2100" dirty="0">
                <a:solidFill>
                  <a:schemeClr val="tx1"/>
                </a:solidFill>
                <a:latin typeface="Liberation Sans" panose="020B0604020202020204" pitchFamily="34" charset="0"/>
              </a:rPr>
              <a:t>a revenue account</a:t>
            </a:r>
            <a:r>
              <a:rPr lang="en-US" altLang="en-US" sz="2100" b="0" dirty="0">
                <a:solidFill>
                  <a:schemeClr val="tx1"/>
                </a:solidFill>
                <a:latin typeface="Liberation Sans" panose="020B0604020202020204" pitchFamily="34" charset="0"/>
              </a:rPr>
              <a:t>.</a:t>
            </a:r>
          </a:p>
        </p:txBody>
      </p:sp>
      <p:sp>
        <p:nvSpPr>
          <p:cNvPr id="66568" name="Rectangle 20"/>
          <p:cNvSpPr>
            <a:spLocks noChangeArrowheads="1"/>
          </p:cNvSpPr>
          <p:nvPr/>
        </p:nvSpPr>
        <p:spPr bwMode="auto">
          <a:xfrm>
            <a:off x="609600" y="1524000"/>
            <a:ext cx="3657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dirty="0">
                <a:solidFill>
                  <a:schemeClr val="tx1"/>
                </a:solidFill>
                <a:latin typeface="Liberation Sans" panose="020B0604020202020204" pitchFamily="34" charset="0"/>
              </a:rPr>
              <a:t>Alternate Treatment</a:t>
            </a:r>
          </a:p>
        </p:txBody>
      </p:sp>
      <p:sp>
        <p:nvSpPr>
          <p:cNvPr id="9" name="Rectangle 8"/>
          <p:cNvSpPr>
            <a:spLocks noChangeArrowheads="1"/>
          </p:cNvSpPr>
          <p:nvPr/>
        </p:nvSpPr>
        <p:spPr bwMode="auto">
          <a:xfrm>
            <a:off x="290286" y="274320"/>
            <a:ext cx="2249714" cy="920755"/>
          </a:xfrm>
          <a:prstGeom prst="rect">
            <a:avLst/>
          </a:prstGeom>
          <a:solidFill>
            <a:srgbClr val="FF6600"/>
          </a:solidFill>
          <a:ln>
            <a:noFill/>
          </a:ln>
          <a:effectLst/>
        </p:spPr>
        <p:txBody>
          <a:bodyPr wrap="none" lIns="86493" tIns="43247" rIns="86493" bIns="43247" anchor="ctr"/>
          <a:lstStyle/>
          <a:p>
            <a:r>
              <a:rPr lang="en-US" altLang="en-US" sz="2400" dirty="0" smtClean="0">
                <a:latin typeface="Liberation Sans" panose="020B0604020202020204" pitchFamily="34" charset="0"/>
              </a:rPr>
              <a:t>APPENDIX 3A</a:t>
            </a:r>
            <a:endParaRPr lang="en-US" altLang="en-US" sz="2400" dirty="0">
              <a:latin typeface="Liberation Sans" panose="020B0604020202020204" pitchFamily="34" charset="0"/>
            </a:endParaRPr>
          </a:p>
        </p:txBody>
      </p:sp>
      <p:sp>
        <p:nvSpPr>
          <p:cNvPr id="10" name="Rectangle 5"/>
          <p:cNvSpPr>
            <a:spLocks noChangeArrowheads="1"/>
          </p:cNvSpPr>
          <p:nvPr/>
        </p:nvSpPr>
        <p:spPr bwMode="auto">
          <a:xfrm>
            <a:off x="2540000" y="274320"/>
            <a:ext cx="6241143" cy="928688"/>
          </a:xfrm>
          <a:prstGeom prst="rect">
            <a:avLst/>
          </a:prstGeom>
          <a:solidFill>
            <a:srgbClr val="0000BF"/>
          </a:solidFill>
          <a:ln>
            <a:noFill/>
          </a:ln>
          <a:effectLst/>
        </p:spPr>
        <p:txBody>
          <a:bodyPr wrap="square" lIns="86493" tIns="27432" rIns="86493" bIns="43247" anchor="ctr"/>
          <a:lstStyle/>
          <a:p>
            <a:pPr marL="53975"/>
            <a:r>
              <a:rPr lang="en-US" sz="2400" dirty="0">
                <a:latin typeface="Liberation Sans" panose="020B0604020202020204" pitchFamily="34" charset="0"/>
              </a:rPr>
              <a:t>Alternative Treatment of Prepaid </a:t>
            </a:r>
            <a:r>
              <a:rPr lang="en-US" sz="2400" dirty="0" smtClean="0">
                <a:latin typeface="Liberation Sans" panose="020B0604020202020204" pitchFamily="34" charset="0"/>
              </a:rPr>
              <a:t>Expenses and </a:t>
            </a:r>
            <a:r>
              <a:rPr lang="en-US" sz="2400" dirty="0">
                <a:latin typeface="Liberation Sans" panose="020B0604020202020204" pitchFamily="34" charset="0"/>
              </a:rPr>
              <a:t>Unearned Revenues</a:t>
            </a:r>
            <a:endParaRPr lang="en-US" sz="2500" b="1" dirty="0">
              <a:solidFill>
                <a:schemeClr val="bg1"/>
              </a:solidFill>
              <a:latin typeface="Liberation Sans" panose="020B0604020202020204" pitchFamily="34" charset="0"/>
            </a:endParaRPr>
          </a:p>
        </p:txBody>
      </p:sp>
      <p:sp>
        <p:nvSpPr>
          <p:cNvPr id="12" name="Rectangle 11"/>
          <p:cNvSpPr/>
          <p:nvPr/>
        </p:nvSpPr>
        <p:spPr>
          <a:xfrm>
            <a:off x="7235557" y="1261408"/>
            <a:ext cx="1715099" cy="2185214"/>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8</a:t>
            </a:r>
          </a:p>
          <a:p>
            <a:pPr algn="l"/>
            <a:r>
              <a:rPr lang="en-US" sz="1600" dirty="0" smtClean="0">
                <a:solidFill>
                  <a:schemeClr val="tx1"/>
                </a:solidFill>
                <a:latin typeface="Liberation Sans" panose="020B0604020202020204" pitchFamily="34" charset="0"/>
              </a:rPr>
              <a:t>Prepare adjusting entries for </a:t>
            </a:r>
            <a:r>
              <a:rPr lang="en-US" sz="1600" dirty="0">
                <a:solidFill>
                  <a:schemeClr val="tx1"/>
                </a:solidFill>
                <a:latin typeface="Liberation Sans" panose="020B0604020202020204" pitchFamily="34" charset="0"/>
              </a:rPr>
              <a:t>the alternative</a:t>
            </a:r>
          </a:p>
          <a:p>
            <a:r>
              <a:rPr lang="en-US" sz="1600" dirty="0">
                <a:solidFill>
                  <a:schemeClr val="tx1"/>
                </a:solidFill>
                <a:latin typeface="Liberation Sans" panose="020B0604020202020204" pitchFamily="34" charset="0"/>
              </a:rPr>
              <a:t>treatment of deferrals.</a:t>
            </a:r>
          </a:p>
        </p:txBody>
      </p:sp>
      <p:sp>
        <p:nvSpPr>
          <p:cNvPr id="13"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8</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1295400"/>
            <a:ext cx="7620000" cy="357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Font typeface="Wingdings" pitchFamily="2" charset="2"/>
              <a:buNone/>
            </a:pPr>
            <a:r>
              <a:rPr lang="en-US" altLang="en-US" sz="2500" dirty="0">
                <a:solidFill>
                  <a:schemeClr val="tx1"/>
                </a:solidFill>
                <a:latin typeface="Liberation Sans" panose="020B0604020202020204" pitchFamily="34" charset="0"/>
              </a:rPr>
              <a:t>Accrual-Basis Accounting</a:t>
            </a:r>
          </a:p>
          <a:p>
            <a:pPr lvl="1">
              <a:lnSpc>
                <a:spcPct val="125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Transactions recorded in the </a:t>
            </a:r>
            <a:r>
              <a:rPr lang="en-US" altLang="en-US" sz="2200" dirty="0">
                <a:solidFill>
                  <a:schemeClr val="tx1"/>
                </a:solidFill>
                <a:latin typeface="Liberation Sans" panose="020B0604020202020204" pitchFamily="34" charset="0"/>
              </a:rPr>
              <a:t>periods in </a:t>
            </a:r>
            <a:endParaRPr lang="en-US" altLang="en-US" sz="2200" dirty="0" smtClean="0">
              <a:solidFill>
                <a:schemeClr val="tx1"/>
              </a:solidFill>
              <a:latin typeface="Liberation Sans" panose="020B0604020202020204" pitchFamily="34" charset="0"/>
            </a:endParaRPr>
          </a:p>
          <a:p>
            <a:pPr marL="679450" lvl="1" indent="0">
              <a:lnSpc>
                <a:spcPct val="125000"/>
              </a:lnSpc>
              <a:spcBef>
                <a:spcPts val="0"/>
              </a:spcBef>
              <a:buClr>
                <a:srgbClr val="CC0000"/>
              </a:buClr>
              <a:buSzPct val="80000"/>
              <a:buNone/>
            </a:pPr>
            <a:r>
              <a:rPr lang="en-US" altLang="en-US" sz="2200" dirty="0" smtClean="0">
                <a:solidFill>
                  <a:schemeClr val="tx1"/>
                </a:solidFill>
                <a:latin typeface="Liberation Sans" panose="020B0604020202020204" pitchFamily="34" charset="0"/>
              </a:rPr>
              <a:t>which </a:t>
            </a:r>
            <a:r>
              <a:rPr lang="en-US" altLang="en-US" sz="2200" dirty="0">
                <a:solidFill>
                  <a:schemeClr val="tx1"/>
                </a:solidFill>
                <a:latin typeface="Liberation Sans" panose="020B0604020202020204" pitchFamily="34" charset="0"/>
              </a:rPr>
              <a:t>the events occur</a:t>
            </a:r>
            <a:r>
              <a:rPr lang="en-US" altLang="en-US" sz="2200" b="0" dirty="0">
                <a:solidFill>
                  <a:schemeClr val="tx1"/>
                </a:solidFill>
                <a:latin typeface="Liberation Sans" panose="020B0604020202020204" pitchFamily="34" charset="0"/>
              </a:rPr>
              <a:t>.</a:t>
            </a:r>
          </a:p>
          <a:p>
            <a:pPr lvl="1">
              <a:lnSpc>
                <a:spcPct val="125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Companies </a:t>
            </a:r>
            <a:r>
              <a:rPr lang="en-US" altLang="en-US" sz="2200" dirty="0">
                <a:solidFill>
                  <a:schemeClr val="tx1"/>
                </a:solidFill>
                <a:latin typeface="Liberation Sans" panose="020B0604020202020204" pitchFamily="34" charset="0"/>
              </a:rPr>
              <a:t>recognize</a:t>
            </a:r>
            <a:r>
              <a:rPr lang="en-US" altLang="en-US" sz="2200" b="0" dirty="0">
                <a:solidFill>
                  <a:schemeClr val="tx1"/>
                </a:solidFill>
                <a:latin typeface="Liberation Sans" panose="020B0604020202020204" pitchFamily="34" charset="0"/>
              </a:rPr>
              <a:t> </a:t>
            </a:r>
            <a:r>
              <a:rPr lang="en-US" altLang="en-US" sz="2200" dirty="0">
                <a:solidFill>
                  <a:schemeClr val="tx1"/>
                </a:solidFill>
                <a:latin typeface="Liberation Sans" panose="020B0604020202020204" pitchFamily="34" charset="0"/>
              </a:rPr>
              <a:t>revenues when they</a:t>
            </a:r>
            <a:r>
              <a:rPr lang="en-US" altLang="en-US" sz="2200" b="0" dirty="0">
                <a:solidFill>
                  <a:schemeClr val="tx1"/>
                </a:solidFill>
                <a:latin typeface="Liberation Sans" panose="020B0604020202020204" pitchFamily="34" charset="0"/>
              </a:rPr>
              <a:t> </a:t>
            </a:r>
            <a:r>
              <a:rPr lang="en-US" altLang="en-US" sz="2200" dirty="0">
                <a:solidFill>
                  <a:schemeClr val="tx1"/>
                </a:solidFill>
                <a:latin typeface="Liberation Sans" panose="020B0604020202020204" pitchFamily="34" charset="0"/>
              </a:rPr>
              <a:t>perform services</a:t>
            </a:r>
            <a:r>
              <a:rPr lang="en-US" altLang="en-US" sz="2200" b="0" dirty="0">
                <a:solidFill>
                  <a:schemeClr val="tx1"/>
                </a:solidFill>
                <a:latin typeface="Liberation Sans" panose="020B0604020202020204" pitchFamily="34" charset="0"/>
              </a:rPr>
              <a:t> (rather than when they receive cash). </a:t>
            </a:r>
          </a:p>
          <a:p>
            <a:pPr lvl="1">
              <a:lnSpc>
                <a:spcPct val="125000"/>
              </a:lnSpc>
              <a:spcBef>
                <a:spcPts val="12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Expenses</a:t>
            </a:r>
            <a:r>
              <a:rPr lang="en-US" altLang="en-US" sz="2200" b="0" dirty="0">
                <a:solidFill>
                  <a:schemeClr val="tx1"/>
                </a:solidFill>
                <a:latin typeface="Liberation Sans" panose="020B0604020202020204" pitchFamily="34" charset="0"/>
              </a:rPr>
              <a:t> are recognized when </a:t>
            </a:r>
            <a:r>
              <a:rPr lang="en-US" altLang="en-US" sz="2200" dirty="0">
                <a:solidFill>
                  <a:schemeClr val="tx1"/>
                </a:solidFill>
                <a:latin typeface="Liberation Sans" panose="020B0604020202020204" pitchFamily="34" charset="0"/>
              </a:rPr>
              <a:t>incurred </a:t>
            </a:r>
            <a:r>
              <a:rPr lang="en-US" altLang="en-US" sz="2200" b="0" dirty="0">
                <a:solidFill>
                  <a:schemeClr val="tx1"/>
                </a:solidFill>
                <a:latin typeface="Liberation Sans" panose="020B0604020202020204" pitchFamily="34" charset="0"/>
              </a:rPr>
              <a:t>(rather than when paid).</a:t>
            </a: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sz="3200" dirty="0">
                <a:solidFill>
                  <a:srgbClr val="CC0000"/>
                </a:solidFill>
                <a:latin typeface="Liberation Sans" panose="020B0604020202020204" pitchFamily="34" charset="0"/>
              </a:rPr>
              <a:t>Accrual- versus Cash-Basis Accounting</a:t>
            </a:r>
          </a:p>
        </p:txBody>
      </p:sp>
      <p:sp>
        <p:nvSpPr>
          <p:cNvPr id="8"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 name="Text Box 10"/>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cxnSp>
        <p:nvCxnSpPr>
          <p:cNvPr id="6" name="Straight Connector 5"/>
          <p:cNvCxnSpPr/>
          <p:nvPr/>
        </p:nvCxnSpPr>
        <p:spPr bwMode="auto">
          <a:xfrm>
            <a:off x="7010400" y="990600"/>
            <a:ext cx="0" cy="146304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Rectangle 8"/>
          <p:cNvSpPr/>
          <p:nvPr/>
        </p:nvSpPr>
        <p:spPr>
          <a:xfrm>
            <a:off x="7139623" y="1039504"/>
            <a:ext cx="1851977" cy="1446550"/>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2 </a:t>
            </a:r>
            <a:r>
              <a:rPr lang="en-US" sz="1600" b="1" dirty="0" smtClean="0">
                <a:solidFill>
                  <a:srgbClr val="FF3300"/>
                </a:solidFill>
                <a:latin typeface="Liberation Sans" panose="020B0604020202020204" pitchFamily="34" charset="0"/>
              </a:rPr>
              <a:t> </a:t>
            </a:r>
            <a:r>
              <a:rPr lang="en-US" sz="1600" b="1" dirty="0" smtClean="0">
                <a:solidFill>
                  <a:schemeClr val="tx1"/>
                </a:solidFill>
                <a:latin typeface="Liberation Sans" panose="020B0604020202020204" pitchFamily="34" charset="0"/>
              </a:rPr>
              <a:t>Explain the accrual basis of accounting.</a:t>
            </a:r>
            <a:endParaRPr lang="en-US" sz="1600" b="1"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17"/>
          <p:cNvSpPr>
            <a:spLocks noChangeArrowheads="1"/>
          </p:cNvSpPr>
          <p:nvPr/>
        </p:nvSpPr>
        <p:spPr bwMode="auto">
          <a:xfrm>
            <a:off x="609600" y="1295400"/>
            <a:ext cx="8229600"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5715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3175">
              <a:lnSpc>
                <a:spcPct val="125000"/>
              </a:lnSpc>
              <a:spcBef>
                <a:spcPts val="1200"/>
              </a:spcBef>
              <a:buClr>
                <a:srgbClr val="800000"/>
              </a:buClr>
              <a:buSzPct val="80000"/>
              <a:buFont typeface="Wingdings" pitchFamily="2" charset="2"/>
              <a:buNone/>
            </a:pPr>
            <a:r>
              <a:rPr lang="en-US" altLang="en-US" sz="2100" b="0" dirty="0">
                <a:solidFill>
                  <a:schemeClr val="tx1"/>
                </a:solidFill>
                <a:latin typeface="Liberation Sans" panose="020B0604020202020204" pitchFamily="34" charset="0"/>
              </a:rPr>
              <a:t>Company may choose to </a:t>
            </a:r>
            <a:r>
              <a:rPr lang="en-US" altLang="en-US" sz="2100" dirty="0">
                <a:solidFill>
                  <a:schemeClr val="tx1"/>
                </a:solidFill>
                <a:latin typeface="Liberation Sans" panose="020B0604020202020204" pitchFamily="34" charset="0"/>
              </a:rPr>
              <a:t>debit (increase) an expense account</a:t>
            </a:r>
            <a:r>
              <a:rPr lang="en-US" altLang="en-US" sz="2100" b="0" dirty="0">
                <a:solidFill>
                  <a:schemeClr val="tx1"/>
                </a:solidFill>
                <a:latin typeface="Liberation Sans" panose="020B0604020202020204" pitchFamily="34" charset="0"/>
              </a:rPr>
              <a:t> rather than an asset account. This alternative treatment is simply more convenient.</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1000" y="2819400"/>
            <a:ext cx="8382000" cy="2048182"/>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rgbClr val="CC0000"/>
                </a:solidFill>
                <a:latin typeface="Liberation Sans" panose="020B0604020202020204" pitchFamily="34" charset="0"/>
              </a:rPr>
              <a:t>Prepaid Expenses</a:t>
            </a:r>
          </a:p>
        </p:txBody>
      </p:sp>
      <p:sp>
        <p:nvSpPr>
          <p:cNvPr id="2" name="Rectangle 1"/>
          <p:cNvSpPr/>
          <p:nvPr/>
        </p:nvSpPr>
        <p:spPr>
          <a:xfrm>
            <a:off x="304800" y="4915476"/>
            <a:ext cx="4572000" cy="461665"/>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200" dirty="0">
                <a:solidFill>
                  <a:schemeClr val="tx1"/>
                </a:solidFill>
                <a:latin typeface="Liberation Sans" panose="020B0604020202020204" pitchFamily="34" charset="0"/>
              </a:rPr>
              <a:t>Illustration 3A-2</a:t>
            </a:r>
          </a:p>
          <a:p>
            <a:r>
              <a:rPr lang="en-US" sz="1200" b="0" dirty="0">
                <a:solidFill>
                  <a:schemeClr val="tx1"/>
                </a:solidFill>
                <a:latin typeface="Liberation Sans" panose="020B0604020202020204" pitchFamily="34" charset="0"/>
              </a:rPr>
              <a:t>Adjustment </a:t>
            </a:r>
            <a:r>
              <a:rPr lang="en-US" sz="1200" b="0" dirty="0" smtClean="0">
                <a:solidFill>
                  <a:schemeClr val="tx1"/>
                </a:solidFill>
                <a:latin typeface="Liberation Sans" panose="020B0604020202020204" pitchFamily="34" charset="0"/>
              </a:rPr>
              <a:t>approaches—a </a:t>
            </a:r>
            <a:r>
              <a:rPr lang="en-US" sz="1200" b="0" dirty="0">
                <a:solidFill>
                  <a:schemeClr val="tx1"/>
                </a:solidFill>
                <a:latin typeface="Liberation Sans" panose="020B0604020202020204" pitchFamily="34" charset="0"/>
              </a:rPr>
              <a:t>comparison</a:t>
            </a:r>
          </a:p>
        </p:txBody>
      </p:sp>
      <p:sp>
        <p:nvSpPr>
          <p:cNvPr id="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8</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811606870"/>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7"/>
          <p:cNvSpPr>
            <a:spLocks noChangeArrowheads="1"/>
          </p:cNvSpPr>
          <p:nvPr/>
        </p:nvSpPr>
        <p:spPr bwMode="auto">
          <a:xfrm>
            <a:off x="609600" y="1295400"/>
            <a:ext cx="82296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p>
            <a:pPr marL="3175">
              <a:lnSpc>
                <a:spcPct val="125000"/>
              </a:lnSpc>
              <a:spcBef>
                <a:spcPts val="1200"/>
              </a:spcBef>
              <a:buClr>
                <a:srgbClr val="800000"/>
              </a:buClr>
              <a:buSzPct val="80000"/>
              <a:buFont typeface="Wingdings" pitchFamily="2" charset="2"/>
              <a:buNone/>
            </a:pPr>
            <a:r>
              <a:rPr lang="en-US" altLang="en-US" sz="2100" b="0" dirty="0">
                <a:solidFill>
                  <a:schemeClr val="tx1"/>
                </a:solidFill>
                <a:latin typeface="Liberation Sans" panose="020B0604020202020204" pitchFamily="34" charset="0"/>
              </a:rPr>
              <a:t>Company may </a:t>
            </a:r>
            <a:r>
              <a:rPr lang="en-US" altLang="en-US" sz="2100" dirty="0">
                <a:solidFill>
                  <a:schemeClr val="tx1"/>
                </a:solidFill>
                <a:latin typeface="Liberation Sans" panose="020B0604020202020204" pitchFamily="34" charset="0"/>
              </a:rPr>
              <a:t>credit (increase) a revenue account </a:t>
            </a:r>
            <a:r>
              <a:rPr lang="en-US" altLang="en-US" sz="2100" b="0" dirty="0">
                <a:solidFill>
                  <a:schemeClr val="tx1"/>
                </a:solidFill>
                <a:latin typeface="Liberation Sans" panose="020B0604020202020204" pitchFamily="34" charset="0"/>
              </a:rPr>
              <a:t>when they receive cash for future services.</a:t>
            </a:r>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1000" y="2514600"/>
            <a:ext cx="8400143" cy="2845763"/>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5"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6" name="Rectangle 15"/>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rgbClr val="CC0000"/>
                </a:solidFill>
                <a:latin typeface="Liberation Sans" panose="020B0604020202020204" pitchFamily="34" charset="0"/>
              </a:rPr>
              <a:t>Unearned Revenues</a:t>
            </a:r>
          </a:p>
        </p:txBody>
      </p:sp>
      <p:sp>
        <p:nvSpPr>
          <p:cNvPr id="2" name="Rectangle 1"/>
          <p:cNvSpPr/>
          <p:nvPr/>
        </p:nvSpPr>
        <p:spPr>
          <a:xfrm>
            <a:off x="304800" y="5427343"/>
            <a:ext cx="4572000" cy="461665"/>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200" dirty="0">
                <a:solidFill>
                  <a:schemeClr val="tx1"/>
                </a:solidFill>
                <a:latin typeface="Liberation Sans" panose="020B0604020202020204" pitchFamily="34" charset="0"/>
              </a:rPr>
              <a:t>Illustration 3A-5</a:t>
            </a:r>
          </a:p>
          <a:p>
            <a:r>
              <a:rPr lang="en-US" sz="1200" b="0" dirty="0">
                <a:solidFill>
                  <a:schemeClr val="tx1"/>
                </a:solidFill>
                <a:latin typeface="Liberation Sans" panose="020B0604020202020204" pitchFamily="34" charset="0"/>
              </a:rPr>
              <a:t>Adjustment </a:t>
            </a:r>
            <a:r>
              <a:rPr lang="en-US" sz="1200" b="0" dirty="0" smtClean="0">
                <a:solidFill>
                  <a:schemeClr val="tx1"/>
                </a:solidFill>
                <a:latin typeface="Liberation Sans" panose="020B0604020202020204" pitchFamily="34" charset="0"/>
              </a:rPr>
              <a:t>approaches—a </a:t>
            </a:r>
            <a:r>
              <a:rPr lang="en-US" sz="1200" b="0" dirty="0">
                <a:solidFill>
                  <a:schemeClr val="tx1"/>
                </a:solidFill>
                <a:latin typeface="Liberation Sans" panose="020B0604020202020204" pitchFamily="34" charset="0"/>
              </a:rPr>
              <a:t>comparison</a:t>
            </a:r>
          </a:p>
        </p:txBody>
      </p:sp>
      <p:sp>
        <p:nvSpPr>
          <p:cNvPr id="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8</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774155827"/>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4"/>
          <p:cNvSpPr>
            <a:spLocks noChangeShapeType="1"/>
          </p:cNvSpPr>
          <p:nvPr/>
        </p:nvSpPr>
        <p:spPr bwMode="auto">
          <a:xfrm>
            <a:off x="304800" y="15240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t" anchorCtr="0" compatLnSpc="1">
            <a:prstTxWarp prst="textNoShape">
              <a:avLst/>
            </a:prstTxWarp>
          </a:bodyPr>
          <a:lstStyle/>
          <a:p>
            <a:r>
              <a:rPr lang="en-US" altLang="en-US" sz="3200" dirty="0" smtClean="0">
                <a:solidFill>
                  <a:srgbClr val="CC0000"/>
                </a:solidFill>
                <a:latin typeface="Liberation Sans" panose="020B0604020202020204" pitchFamily="34" charset="0"/>
              </a:rPr>
              <a:t>Summary of Additional Adjustments Relationships</a:t>
            </a:r>
            <a:endParaRPr lang="en-US" altLang="en-US" sz="3200" dirty="0">
              <a:solidFill>
                <a:srgbClr val="CC0000"/>
              </a:solidFill>
              <a:latin typeface="Liberation Sans" panose="020B0604020202020204"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953537"/>
            <a:ext cx="8534400" cy="259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0208" y="4585648"/>
            <a:ext cx="4572000" cy="461665"/>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200" dirty="0">
                <a:solidFill>
                  <a:schemeClr val="tx1"/>
                </a:solidFill>
                <a:latin typeface="Liberation Sans" panose="020B0604020202020204" pitchFamily="34" charset="0"/>
              </a:rPr>
              <a:t>Illustration 3A-7</a:t>
            </a:r>
          </a:p>
          <a:p>
            <a:r>
              <a:rPr lang="en-US" sz="1200" b="0" dirty="0">
                <a:solidFill>
                  <a:schemeClr val="tx1"/>
                </a:solidFill>
                <a:latin typeface="Liberation Sans" panose="020B0604020202020204" pitchFamily="34" charset="0"/>
              </a:rPr>
              <a:t>Summary of basic relationships for deferrals</a:t>
            </a:r>
          </a:p>
        </p:txBody>
      </p:sp>
      <p:sp>
        <p:nvSpPr>
          <p:cNvPr id="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8</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6758866"/>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bwMode="auto">
          <a:xfrm>
            <a:off x="7147279" y="1049141"/>
            <a:ext cx="0" cy="1672451"/>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65539" name="Rectangle 5"/>
          <p:cNvSpPr>
            <a:spLocks noChangeArrowheads="1"/>
          </p:cNvSpPr>
          <p:nvPr/>
        </p:nvSpPr>
        <p:spPr bwMode="auto">
          <a:xfrm>
            <a:off x="609600" y="1994848"/>
            <a:ext cx="8153400" cy="446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690563" indent="-461963">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pPr>
            <a:r>
              <a:rPr lang="en-US" altLang="en-US" sz="2100" b="0" dirty="0" smtClean="0">
                <a:solidFill>
                  <a:schemeClr val="tx1"/>
                </a:solidFill>
                <a:latin typeface="Liberation Sans" panose="020B0604020202020204" pitchFamily="34" charset="0"/>
              </a:rPr>
              <a:t>Two </a:t>
            </a:r>
            <a:r>
              <a:rPr lang="en-US" altLang="en-US" sz="2100" b="0" dirty="0">
                <a:solidFill>
                  <a:schemeClr val="tx1"/>
                </a:solidFill>
                <a:latin typeface="Liberation Sans" panose="020B0604020202020204" pitchFamily="34" charset="0"/>
              </a:rPr>
              <a:t>fundamental qualities, </a:t>
            </a:r>
            <a:r>
              <a:rPr lang="en-US" altLang="en-US" sz="2100" dirty="0">
                <a:solidFill>
                  <a:schemeClr val="tx1"/>
                </a:solidFill>
                <a:latin typeface="Liberation Sans" panose="020B0604020202020204" pitchFamily="34" charset="0"/>
              </a:rPr>
              <a:t>relevance</a:t>
            </a:r>
            <a:r>
              <a:rPr lang="en-US" altLang="en-US" sz="2100" b="0" dirty="0">
                <a:solidFill>
                  <a:schemeClr val="tx1"/>
                </a:solidFill>
                <a:latin typeface="Liberation Sans" panose="020B0604020202020204" pitchFamily="34" charset="0"/>
              </a:rPr>
              <a:t> and </a:t>
            </a:r>
            <a:endParaRPr lang="en-US" altLang="en-US" sz="2100" b="0" dirty="0" smtClean="0">
              <a:solidFill>
                <a:schemeClr val="tx1"/>
              </a:solidFill>
              <a:latin typeface="Liberation Sans" panose="020B0604020202020204" pitchFamily="34" charset="0"/>
            </a:endParaRPr>
          </a:p>
          <a:p>
            <a:pPr>
              <a:lnSpc>
                <a:spcPct val="125000"/>
              </a:lnSpc>
              <a:spcBef>
                <a:spcPts val="0"/>
              </a:spcBef>
            </a:pPr>
            <a:r>
              <a:rPr lang="en-US" altLang="en-US" sz="2100" dirty="0" smtClean="0">
                <a:solidFill>
                  <a:schemeClr val="tx1"/>
                </a:solidFill>
                <a:latin typeface="Liberation Sans" panose="020B0604020202020204" pitchFamily="34" charset="0"/>
              </a:rPr>
              <a:t>faithful </a:t>
            </a:r>
            <a:r>
              <a:rPr lang="en-US" altLang="en-US" sz="2100" dirty="0">
                <a:solidFill>
                  <a:schemeClr val="tx1"/>
                </a:solidFill>
                <a:latin typeface="Liberation Sans" panose="020B0604020202020204" pitchFamily="34" charset="0"/>
              </a:rPr>
              <a:t>representation</a:t>
            </a:r>
            <a:r>
              <a:rPr lang="en-US" altLang="en-US" sz="2100" b="0" dirty="0">
                <a:solidFill>
                  <a:schemeClr val="tx1"/>
                </a:solidFill>
                <a:latin typeface="Liberation Sans" panose="020B0604020202020204" pitchFamily="34" charset="0"/>
              </a:rPr>
              <a:t>.</a:t>
            </a:r>
          </a:p>
          <a:p>
            <a:pPr marL="0" lvl="1" indent="0">
              <a:lnSpc>
                <a:spcPct val="125000"/>
              </a:lnSpc>
              <a:spcBef>
                <a:spcPts val="1200"/>
              </a:spcBef>
              <a:buClr>
                <a:srgbClr val="800000"/>
              </a:buClr>
              <a:buSzPct val="80000"/>
            </a:pPr>
            <a:r>
              <a:rPr lang="en-US" altLang="en-US" sz="2100" dirty="0">
                <a:solidFill>
                  <a:schemeClr val="tx1"/>
                </a:solidFill>
                <a:latin typeface="Liberation Sans" panose="020B0604020202020204" pitchFamily="34" charset="0"/>
              </a:rPr>
              <a:t>Relevance  </a:t>
            </a:r>
            <a:endParaRPr lang="en-US" altLang="en-US" sz="2100" dirty="0" smtClean="0">
              <a:solidFill>
                <a:schemeClr val="tx1"/>
              </a:solidFill>
              <a:latin typeface="Liberation Sans" panose="020B0604020202020204" pitchFamily="34" charset="0"/>
            </a:endParaRPr>
          </a:p>
          <a:p>
            <a:pPr lvl="1">
              <a:lnSpc>
                <a:spcPct val="125000"/>
              </a:lnSpc>
              <a:spcBef>
                <a:spcPts val="1200"/>
              </a:spcBef>
              <a:buClr>
                <a:srgbClr val="CC0000"/>
              </a:buClr>
              <a:buSzPct val="80000"/>
              <a:buFont typeface="Wingdings" pitchFamily="2" charset="2"/>
              <a:buChar char="u"/>
            </a:pPr>
            <a:r>
              <a:rPr lang="en-US" altLang="en-US" sz="2000" b="0" dirty="0" smtClean="0">
                <a:solidFill>
                  <a:schemeClr val="tx1"/>
                </a:solidFill>
                <a:latin typeface="Liberation Sans" panose="020B0604020202020204" pitchFamily="34" charset="0"/>
              </a:rPr>
              <a:t>Make </a:t>
            </a:r>
            <a:r>
              <a:rPr lang="en-US" altLang="en-US" sz="2000" b="0" dirty="0">
                <a:solidFill>
                  <a:schemeClr val="tx1"/>
                </a:solidFill>
                <a:latin typeface="Liberation Sans" panose="020B0604020202020204" pitchFamily="34" charset="0"/>
              </a:rPr>
              <a:t>a difference in a business decision. </a:t>
            </a:r>
            <a:endParaRPr lang="en-US" altLang="en-US" sz="2000" b="0" dirty="0" smtClean="0">
              <a:solidFill>
                <a:schemeClr val="tx1"/>
              </a:solidFill>
              <a:latin typeface="Liberation Sans" panose="020B0604020202020204" pitchFamily="34" charset="0"/>
            </a:endParaRPr>
          </a:p>
          <a:p>
            <a:pPr lvl="1">
              <a:lnSpc>
                <a:spcPct val="125000"/>
              </a:lnSpc>
              <a:spcBef>
                <a:spcPts val="1200"/>
              </a:spcBef>
              <a:buClr>
                <a:srgbClr val="CC0000"/>
              </a:buClr>
              <a:buSzPct val="80000"/>
              <a:buFont typeface="Wingdings" pitchFamily="2" charset="2"/>
              <a:buChar char="u"/>
            </a:pPr>
            <a:r>
              <a:rPr lang="en-US" altLang="en-US" sz="2000" b="0" dirty="0" smtClean="0">
                <a:solidFill>
                  <a:schemeClr val="tx1"/>
                </a:solidFill>
                <a:latin typeface="Liberation Sans" panose="020B0604020202020204" pitchFamily="34" charset="0"/>
              </a:rPr>
              <a:t>Provides </a:t>
            </a:r>
            <a:r>
              <a:rPr lang="en-US" altLang="en-US" sz="2000" b="0" dirty="0">
                <a:solidFill>
                  <a:schemeClr val="tx1"/>
                </a:solidFill>
                <a:latin typeface="Liberation Sans" panose="020B0604020202020204" pitchFamily="34" charset="0"/>
              </a:rPr>
              <a:t>information that has </a:t>
            </a:r>
            <a:r>
              <a:rPr lang="en-US" altLang="en-US" sz="2000" dirty="0">
                <a:solidFill>
                  <a:schemeClr val="tx1"/>
                </a:solidFill>
                <a:latin typeface="Liberation Sans" panose="020B0604020202020204" pitchFamily="34" charset="0"/>
              </a:rPr>
              <a:t>predictive </a:t>
            </a:r>
            <a:r>
              <a:rPr lang="en-US" altLang="en-US" sz="2000" dirty="0" smtClean="0">
                <a:solidFill>
                  <a:schemeClr val="tx1"/>
                </a:solidFill>
                <a:latin typeface="Liberation Sans" panose="020B0604020202020204" pitchFamily="34" charset="0"/>
              </a:rPr>
              <a:t>value </a:t>
            </a:r>
            <a:r>
              <a:rPr lang="en-US" altLang="en-US" sz="2000" b="0" dirty="0">
                <a:solidFill>
                  <a:schemeClr val="tx1"/>
                </a:solidFill>
                <a:latin typeface="Liberation Sans" panose="020B0604020202020204" pitchFamily="34" charset="0"/>
              </a:rPr>
              <a:t>and</a:t>
            </a:r>
            <a:r>
              <a:rPr lang="en-US" altLang="en-US" sz="2000" dirty="0" smtClean="0">
                <a:solidFill>
                  <a:schemeClr val="tx1"/>
                </a:solidFill>
                <a:latin typeface="Liberation Sans" panose="020B0604020202020204" pitchFamily="34" charset="0"/>
              </a:rPr>
              <a:t> confirmatory value</a:t>
            </a:r>
            <a:r>
              <a:rPr lang="en-US" altLang="en-US" sz="2000" b="0" dirty="0" smtClean="0">
                <a:solidFill>
                  <a:schemeClr val="tx1"/>
                </a:solidFill>
                <a:latin typeface="Liberation Sans" panose="020B0604020202020204" pitchFamily="34" charset="0"/>
              </a:rPr>
              <a:t>. </a:t>
            </a:r>
          </a:p>
          <a:p>
            <a:pPr lvl="1">
              <a:lnSpc>
                <a:spcPct val="125000"/>
              </a:lnSpc>
              <a:spcBef>
                <a:spcPts val="1200"/>
              </a:spcBef>
              <a:buClr>
                <a:srgbClr val="CC0000"/>
              </a:buClr>
              <a:buSzPct val="80000"/>
              <a:buFont typeface="Wingdings" pitchFamily="2" charset="2"/>
              <a:buChar char="u"/>
            </a:pPr>
            <a:r>
              <a:rPr lang="en-US" altLang="en-US" sz="2000" dirty="0" smtClean="0">
                <a:solidFill>
                  <a:schemeClr val="tx2">
                    <a:lumMod val="75000"/>
                  </a:schemeClr>
                </a:solidFill>
                <a:latin typeface="Liberation Sans" panose="020B0604020202020204" pitchFamily="34" charset="0"/>
              </a:rPr>
              <a:t>Materiality</a:t>
            </a:r>
            <a:r>
              <a:rPr lang="en-US" altLang="en-US" sz="2000" dirty="0" smtClean="0">
                <a:solidFill>
                  <a:schemeClr val="tx1"/>
                </a:solidFill>
                <a:latin typeface="Liberation Sans" panose="020B0604020202020204" pitchFamily="34" charset="0"/>
              </a:rPr>
              <a:t> </a:t>
            </a:r>
            <a:r>
              <a:rPr lang="en-US" altLang="en-US" sz="2000" b="0" dirty="0">
                <a:solidFill>
                  <a:schemeClr val="tx1"/>
                </a:solidFill>
                <a:latin typeface="Liberation Sans" panose="020B0604020202020204" pitchFamily="34" charset="0"/>
              </a:rPr>
              <a:t>is a company-specific aspect of relevance. </a:t>
            </a:r>
            <a:endParaRPr lang="en-US" altLang="en-US" sz="20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CC0000"/>
              </a:buClr>
              <a:buSzPct val="80000"/>
              <a:buFont typeface="Arial" panose="020B0604020202020204" pitchFamily="34" charset="0"/>
              <a:buChar char="►"/>
            </a:pPr>
            <a:r>
              <a:rPr lang="en-US" altLang="en-US" sz="1900" b="0" dirty="0" smtClean="0">
                <a:solidFill>
                  <a:schemeClr val="tx1"/>
                </a:solidFill>
                <a:latin typeface="Liberation Sans" panose="020B0604020202020204" pitchFamily="34" charset="0"/>
              </a:rPr>
              <a:t>An </a:t>
            </a:r>
            <a:r>
              <a:rPr lang="en-US" altLang="en-US" sz="1900" b="0" dirty="0">
                <a:solidFill>
                  <a:schemeClr val="tx1"/>
                </a:solidFill>
                <a:latin typeface="Liberation Sans" panose="020B0604020202020204" pitchFamily="34" charset="0"/>
              </a:rPr>
              <a:t>item is material when its </a:t>
            </a:r>
            <a:r>
              <a:rPr lang="en-US" altLang="en-US" sz="1900" dirty="0">
                <a:solidFill>
                  <a:schemeClr val="tx1"/>
                </a:solidFill>
                <a:latin typeface="Liberation Sans" panose="020B0604020202020204" pitchFamily="34" charset="0"/>
              </a:rPr>
              <a:t>size </a:t>
            </a:r>
            <a:r>
              <a:rPr lang="en-US" altLang="en-US" sz="1900" b="0" dirty="0">
                <a:solidFill>
                  <a:schemeClr val="tx1"/>
                </a:solidFill>
                <a:latin typeface="Liberation Sans" panose="020B0604020202020204" pitchFamily="34" charset="0"/>
              </a:rPr>
              <a:t>makes it likely to influence the decision of an investor or creditor.</a:t>
            </a:r>
          </a:p>
        </p:txBody>
      </p:sp>
      <p:sp>
        <p:nvSpPr>
          <p:cNvPr id="9" name="Rectangle 20"/>
          <p:cNvSpPr>
            <a:spLocks noChangeArrowheads="1"/>
          </p:cNvSpPr>
          <p:nvPr/>
        </p:nvSpPr>
        <p:spPr bwMode="auto">
          <a:xfrm>
            <a:off x="609600" y="1385248"/>
            <a:ext cx="8153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0"/>
              </a:spcBef>
              <a:buClr>
                <a:srgbClr val="800000"/>
              </a:buClr>
              <a:buSzPct val="80000"/>
              <a:buFont typeface="Wingdings" pitchFamily="2" charset="2"/>
              <a:buNone/>
            </a:pPr>
            <a:r>
              <a:rPr lang="en-US" altLang="en-US" dirty="0" smtClean="0">
                <a:solidFill>
                  <a:srgbClr val="CC0000"/>
                </a:solidFill>
                <a:latin typeface="Liberation Sans" panose="020B0604020202020204" pitchFamily="34" charset="0"/>
              </a:rPr>
              <a:t>Qualities of Useful Information</a:t>
            </a:r>
            <a:endParaRPr lang="en-US" altLang="en-US" dirty="0">
              <a:solidFill>
                <a:srgbClr val="CC0000"/>
              </a:solidFill>
              <a:latin typeface="Liberation Sans" panose="020B0604020202020204" pitchFamily="34" charset="0"/>
            </a:endParaRPr>
          </a:p>
        </p:txBody>
      </p:sp>
      <p:sp>
        <p:nvSpPr>
          <p:cNvPr id="12" name="Rectangle 11"/>
          <p:cNvSpPr>
            <a:spLocks noChangeArrowheads="1"/>
          </p:cNvSpPr>
          <p:nvPr/>
        </p:nvSpPr>
        <p:spPr bwMode="auto">
          <a:xfrm>
            <a:off x="290286" y="420253"/>
            <a:ext cx="2249714" cy="628888"/>
          </a:xfrm>
          <a:prstGeom prst="rect">
            <a:avLst/>
          </a:prstGeom>
          <a:solidFill>
            <a:srgbClr val="FF6600"/>
          </a:solidFill>
          <a:ln>
            <a:noFill/>
          </a:ln>
          <a:effectLst/>
        </p:spPr>
        <p:txBody>
          <a:bodyPr wrap="none" lIns="86493" tIns="43247" rIns="86493" bIns="43247" anchor="ctr"/>
          <a:lstStyle/>
          <a:p>
            <a:r>
              <a:rPr lang="en-US" altLang="en-US" sz="2400" dirty="0" smtClean="0">
                <a:latin typeface="Liberation Sans" panose="020B0604020202020204" pitchFamily="34" charset="0"/>
              </a:rPr>
              <a:t>APPENDIX 3B</a:t>
            </a:r>
            <a:endParaRPr lang="en-US" altLang="en-US" sz="2400" dirty="0">
              <a:latin typeface="Liberation Sans" panose="020B0604020202020204" pitchFamily="34" charset="0"/>
            </a:endParaRPr>
          </a:p>
        </p:txBody>
      </p:sp>
      <p:sp>
        <p:nvSpPr>
          <p:cNvPr id="13" name="Rectangle 5"/>
          <p:cNvSpPr>
            <a:spLocks noChangeArrowheads="1"/>
          </p:cNvSpPr>
          <p:nvPr/>
        </p:nvSpPr>
        <p:spPr bwMode="auto">
          <a:xfrm>
            <a:off x="2540000" y="421511"/>
            <a:ext cx="6241143" cy="634306"/>
          </a:xfrm>
          <a:prstGeom prst="rect">
            <a:avLst/>
          </a:prstGeom>
          <a:solidFill>
            <a:srgbClr val="0000BF"/>
          </a:solidFill>
          <a:ln>
            <a:noFill/>
          </a:ln>
          <a:effectLst/>
        </p:spPr>
        <p:txBody>
          <a:bodyPr wrap="square" lIns="86493" tIns="27432" rIns="86493" bIns="43247" anchor="ctr"/>
          <a:lstStyle/>
          <a:p>
            <a:pPr marL="53975"/>
            <a:r>
              <a:rPr lang="en-US" dirty="0" smtClean="0">
                <a:latin typeface="Liberation Sans" panose="020B0604020202020204" pitchFamily="34" charset="0"/>
              </a:rPr>
              <a:t>Concepts in Action</a:t>
            </a:r>
            <a:endParaRPr lang="en-US" b="1" dirty="0">
              <a:solidFill>
                <a:schemeClr val="bg1"/>
              </a:solidFill>
              <a:latin typeface="Liberation Sans" panose="020B0604020202020204" pitchFamily="34" charset="0"/>
            </a:endParaRPr>
          </a:p>
        </p:txBody>
      </p:sp>
      <p:sp>
        <p:nvSpPr>
          <p:cNvPr id="14" name="Rectangle 13"/>
          <p:cNvSpPr/>
          <p:nvPr/>
        </p:nvSpPr>
        <p:spPr>
          <a:xfrm>
            <a:off x="7235557" y="1115704"/>
            <a:ext cx="1715099" cy="1692771"/>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9</a:t>
            </a:r>
          </a:p>
          <a:p>
            <a:pPr algn="l"/>
            <a:r>
              <a:rPr lang="en-US" sz="1600" dirty="0" smtClean="0">
                <a:solidFill>
                  <a:schemeClr val="tx1"/>
                </a:solidFill>
                <a:latin typeface="Liberation Sans" panose="020B0604020202020204" pitchFamily="34" charset="0"/>
              </a:rPr>
              <a:t>Discuss financial reporting concepts.</a:t>
            </a:r>
            <a:endParaRPr lang="en-US" sz="1600" dirty="0">
              <a:solidFill>
                <a:schemeClr val="tx1"/>
              </a:solidFill>
              <a:latin typeface="Liberation Sans" panose="020B0604020202020204" pitchFamily="34" charset="0"/>
            </a:endParaRPr>
          </a:p>
        </p:txBody>
      </p:sp>
      <p:sp>
        <p:nvSpPr>
          <p:cNvPr id="15"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101351111"/>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ChangeArrowheads="1"/>
          </p:cNvSpPr>
          <p:nvPr/>
        </p:nvSpPr>
        <p:spPr bwMode="auto">
          <a:xfrm>
            <a:off x="609600" y="1295400"/>
            <a:ext cx="8153400" cy="368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690563" indent="-461963">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pPr>
            <a:r>
              <a:rPr lang="en-US" altLang="en-US" sz="2100" b="0" dirty="0" smtClean="0">
                <a:solidFill>
                  <a:schemeClr val="tx1"/>
                </a:solidFill>
                <a:latin typeface="Liberation Sans" panose="020B0604020202020204" pitchFamily="34" charset="0"/>
              </a:rPr>
              <a:t>Two </a:t>
            </a:r>
            <a:r>
              <a:rPr lang="en-US" altLang="en-US" sz="2100" b="0" dirty="0">
                <a:solidFill>
                  <a:schemeClr val="tx1"/>
                </a:solidFill>
                <a:latin typeface="Liberation Sans" panose="020B0604020202020204" pitchFamily="34" charset="0"/>
              </a:rPr>
              <a:t>fundamental qualities, </a:t>
            </a:r>
            <a:r>
              <a:rPr lang="en-US" altLang="en-US" sz="2100" dirty="0">
                <a:solidFill>
                  <a:schemeClr val="tx1"/>
                </a:solidFill>
                <a:latin typeface="Liberation Sans" panose="020B0604020202020204" pitchFamily="34" charset="0"/>
              </a:rPr>
              <a:t>relevance</a:t>
            </a:r>
            <a:r>
              <a:rPr lang="en-US" altLang="en-US" sz="2100" b="0" dirty="0">
                <a:solidFill>
                  <a:schemeClr val="tx1"/>
                </a:solidFill>
                <a:latin typeface="Liberation Sans" panose="020B0604020202020204" pitchFamily="34" charset="0"/>
              </a:rPr>
              <a:t> and </a:t>
            </a:r>
            <a:r>
              <a:rPr lang="en-US" altLang="en-US" sz="2100" dirty="0">
                <a:solidFill>
                  <a:schemeClr val="tx1"/>
                </a:solidFill>
                <a:latin typeface="Liberation Sans" panose="020B0604020202020204" pitchFamily="34" charset="0"/>
              </a:rPr>
              <a:t>faithful representation</a:t>
            </a:r>
            <a:r>
              <a:rPr lang="en-US" altLang="en-US" sz="2100" b="0" dirty="0">
                <a:solidFill>
                  <a:schemeClr val="tx1"/>
                </a:solidFill>
                <a:latin typeface="Liberation Sans" panose="020B0604020202020204" pitchFamily="34" charset="0"/>
              </a:rPr>
              <a:t>.</a:t>
            </a:r>
          </a:p>
          <a:p>
            <a:pPr marL="0" lvl="1" indent="0">
              <a:lnSpc>
                <a:spcPct val="125000"/>
              </a:lnSpc>
              <a:spcBef>
                <a:spcPts val="1200"/>
              </a:spcBef>
              <a:buClr>
                <a:srgbClr val="800000"/>
              </a:buClr>
              <a:buSzPct val="80000"/>
            </a:pPr>
            <a:r>
              <a:rPr lang="en-US" altLang="en-US" sz="2100" dirty="0" smtClean="0">
                <a:solidFill>
                  <a:schemeClr val="tx1"/>
                </a:solidFill>
                <a:latin typeface="Liberation Sans" panose="020B0604020202020204" pitchFamily="34" charset="0"/>
              </a:rPr>
              <a:t>Faithful Representation  </a:t>
            </a:r>
          </a:p>
          <a:p>
            <a:pPr lvl="1">
              <a:lnSpc>
                <a:spcPct val="125000"/>
              </a:lnSpc>
              <a:spcBef>
                <a:spcPts val="1200"/>
              </a:spcBef>
              <a:buClr>
                <a:srgbClr val="CC0000"/>
              </a:buClr>
              <a:buSzPct val="80000"/>
              <a:buFont typeface="Wingdings" pitchFamily="2" charset="2"/>
              <a:buChar char="u"/>
            </a:pPr>
            <a:r>
              <a:rPr lang="en-US" sz="2000" b="0" dirty="0" smtClean="0">
                <a:solidFill>
                  <a:schemeClr val="tx1"/>
                </a:solidFill>
                <a:latin typeface="Liberation Sans" panose="020B0604020202020204" pitchFamily="34" charset="0"/>
              </a:rPr>
              <a:t>Information </a:t>
            </a:r>
            <a:r>
              <a:rPr lang="en-US" sz="2000" b="0" dirty="0">
                <a:solidFill>
                  <a:schemeClr val="tx1"/>
                </a:solidFill>
                <a:latin typeface="Liberation Sans" panose="020B0604020202020204" pitchFamily="34" charset="0"/>
              </a:rPr>
              <a:t>accurately depicts what really happened</a:t>
            </a:r>
            <a:r>
              <a:rPr lang="en-US" sz="2000" b="0" dirty="0" smtClean="0">
                <a:solidFill>
                  <a:schemeClr val="tx1"/>
                </a:solidFill>
                <a:latin typeface="Liberation Sans" panose="020B0604020202020204" pitchFamily="34" charset="0"/>
              </a:rPr>
              <a:t>. </a:t>
            </a:r>
          </a:p>
          <a:p>
            <a:pPr lvl="1">
              <a:lnSpc>
                <a:spcPct val="125000"/>
              </a:lnSpc>
              <a:spcBef>
                <a:spcPts val="1200"/>
              </a:spcBef>
              <a:buClr>
                <a:srgbClr val="CC0000"/>
              </a:buClr>
              <a:buSzPct val="80000"/>
              <a:buFont typeface="Wingdings" pitchFamily="2" charset="2"/>
              <a:buChar char="u"/>
            </a:pPr>
            <a:r>
              <a:rPr lang="en-US" sz="2000" b="0" dirty="0" smtClean="0">
                <a:solidFill>
                  <a:schemeClr val="tx1"/>
                </a:solidFill>
                <a:latin typeface="Liberation Sans" panose="020B0604020202020204" pitchFamily="34" charset="0"/>
              </a:rPr>
              <a:t>Information </a:t>
            </a:r>
            <a:r>
              <a:rPr lang="en-US" sz="2000" b="0" dirty="0">
                <a:solidFill>
                  <a:schemeClr val="tx1"/>
                </a:solidFill>
                <a:latin typeface="Liberation Sans" panose="020B0604020202020204" pitchFamily="34" charset="0"/>
              </a:rPr>
              <a:t>must </a:t>
            </a:r>
            <a:r>
              <a:rPr lang="en-US" sz="2000" b="0" dirty="0" smtClean="0">
                <a:solidFill>
                  <a:schemeClr val="tx1"/>
                </a:solidFill>
                <a:latin typeface="Liberation Sans" panose="020B0604020202020204" pitchFamily="34" charset="0"/>
              </a:rPr>
              <a:t>be </a:t>
            </a:r>
          </a:p>
          <a:p>
            <a:pPr marL="1257300" lvl="2" indent="-342900">
              <a:lnSpc>
                <a:spcPct val="125000"/>
              </a:lnSpc>
              <a:spcBef>
                <a:spcPts val="1200"/>
              </a:spcBef>
              <a:buClr>
                <a:srgbClr val="CC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complete</a:t>
            </a:r>
            <a:r>
              <a:rPr lang="en-US" sz="1900" b="0" dirty="0" smtClean="0">
                <a:solidFill>
                  <a:schemeClr val="tx1"/>
                </a:solidFill>
                <a:latin typeface="Liberation Sans" panose="020B0604020202020204" pitchFamily="34" charset="0"/>
              </a:rPr>
              <a:t> (nothing </a:t>
            </a:r>
            <a:r>
              <a:rPr lang="en-US" sz="1900" b="0" dirty="0">
                <a:solidFill>
                  <a:schemeClr val="tx1"/>
                </a:solidFill>
                <a:latin typeface="Liberation Sans" panose="020B0604020202020204" pitchFamily="34" charset="0"/>
              </a:rPr>
              <a:t>important has been omitted), </a:t>
            </a:r>
            <a:endParaRPr lang="en-US" sz="19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CC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neutral</a:t>
            </a:r>
            <a:r>
              <a:rPr lang="en-US" sz="1900" b="0" dirty="0" smtClean="0">
                <a:solidFill>
                  <a:schemeClr val="tx1"/>
                </a:solidFill>
                <a:latin typeface="Liberation Sans" panose="020B0604020202020204" pitchFamily="34" charset="0"/>
              </a:rPr>
              <a:t> (</a:t>
            </a:r>
            <a:r>
              <a:rPr lang="en-US" sz="1900" b="0" dirty="0">
                <a:solidFill>
                  <a:schemeClr val="tx1"/>
                </a:solidFill>
                <a:latin typeface="Liberation Sans" panose="020B0604020202020204" pitchFamily="34" charset="0"/>
              </a:rPr>
              <a:t>is not biased toward one position or another), and </a:t>
            </a:r>
            <a:endParaRPr lang="en-US" sz="19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CC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free</a:t>
            </a:r>
            <a:r>
              <a:rPr lang="en-US" sz="1900" b="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from</a:t>
            </a:r>
            <a:r>
              <a:rPr lang="en-US" sz="1900" b="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error</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10"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 name="Rectangle 10"/>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Qualities of Useful Information</a:t>
            </a:r>
            <a:endParaRPr lang="en-US" altLang="en-US" sz="3200" dirty="0">
              <a:solidFill>
                <a:srgbClr val="CC0000"/>
              </a:solidFill>
              <a:latin typeface="Liberation Sans" panose="020B0604020202020204" pitchFamily="34" charset="0"/>
            </a:endParaRPr>
          </a:p>
        </p:txBody>
      </p:sp>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271194909"/>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609600" y="1295400"/>
            <a:ext cx="5600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700" dirty="0">
                <a:solidFill>
                  <a:srgbClr val="006600"/>
                </a:solidFill>
                <a:latin typeface="Liberation Sans" panose="020B0604020202020204" pitchFamily="34" charset="0"/>
              </a:rPr>
              <a:t>ENHANCING QUALITIES</a:t>
            </a:r>
          </a:p>
        </p:txBody>
      </p:sp>
      <p:sp>
        <p:nvSpPr>
          <p:cNvPr id="67587" name="Rectangle 4"/>
          <p:cNvSpPr>
            <a:spLocks noChangeArrowheads="1"/>
          </p:cNvSpPr>
          <p:nvPr/>
        </p:nvSpPr>
        <p:spPr bwMode="auto">
          <a:xfrm>
            <a:off x="381000" y="2133600"/>
            <a:ext cx="2590800" cy="1646605"/>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900" dirty="0">
                <a:solidFill>
                  <a:schemeClr val="tx1"/>
                </a:solidFill>
                <a:latin typeface="Liberation Sans" panose="020B0604020202020204" pitchFamily="34" charset="0"/>
              </a:rPr>
              <a:t>Comparability </a:t>
            </a:r>
            <a:r>
              <a:rPr lang="en-US" altLang="en-US" sz="1900" b="0" dirty="0">
                <a:solidFill>
                  <a:schemeClr val="tx1"/>
                </a:solidFill>
                <a:latin typeface="Liberation Sans" panose="020B0604020202020204" pitchFamily="34" charset="0"/>
              </a:rPr>
              <a:t>results when different companies use the same accounting principles.</a:t>
            </a:r>
          </a:p>
        </p:txBody>
      </p:sp>
      <p:sp>
        <p:nvSpPr>
          <p:cNvPr id="67588" name="Rectangle 5"/>
          <p:cNvSpPr>
            <a:spLocks noChangeArrowheads="1"/>
          </p:cNvSpPr>
          <p:nvPr/>
        </p:nvSpPr>
        <p:spPr bwMode="auto">
          <a:xfrm>
            <a:off x="1333500" y="4267200"/>
            <a:ext cx="2895600" cy="1646605"/>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dirty="0">
                <a:solidFill>
                  <a:schemeClr val="tx1"/>
                </a:solidFill>
                <a:latin typeface="Liberation Sans" panose="020B0604020202020204" pitchFamily="34" charset="0"/>
              </a:rPr>
              <a:t>Consistency</a:t>
            </a:r>
            <a:r>
              <a:rPr lang="en-US" altLang="en-US" sz="1900" b="0" dirty="0">
                <a:solidFill>
                  <a:schemeClr val="tx1"/>
                </a:solidFill>
                <a:latin typeface="Liberation Sans" panose="020B0604020202020204" pitchFamily="34" charset="0"/>
              </a:rPr>
              <a:t> means that a company uses the same accounting</a:t>
            </a:r>
          </a:p>
          <a:p>
            <a:pPr algn="ctr"/>
            <a:r>
              <a:rPr lang="en-US" altLang="en-US" sz="1900" b="0" dirty="0">
                <a:solidFill>
                  <a:schemeClr val="tx1"/>
                </a:solidFill>
                <a:latin typeface="Liberation Sans" panose="020B0604020202020204" pitchFamily="34" charset="0"/>
              </a:rPr>
              <a:t>principles and methods from year to year.</a:t>
            </a:r>
          </a:p>
        </p:txBody>
      </p:sp>
      <p:sp>
        <p:nvSpPr>
          <p:cNvPr id="67589" name="Rectangle 6"/>
          <p:cNvSpPr>
            <a:spLocks noChangeArrowheads="1"/>
          </p:cNvSpPr>
          <p:nvPr/>
        </p:nvSpPr>
        <p:spPr bwMode="auto">
          <a:xfrm>
            <a:off x="3200400" y="2133600"/>
            <a:ext cx="2743200" cy="1938992"/>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b="0" dirty="0">
                <a:solidFill>
                  <a:schemeClr val="tx1"/>
                </a:solidFill>
                <a:latin typeface="Liberation Sans" panose="020B0604020202020204" pitchFamily="34" charset="0"/>
              </a:rPr>
              <a:t>Information is </a:t>
            </a:r>
            <a:r>
              <a:rPr lang="en-US" altLang="en-US" sz="1900" dirty="0">
                <a:solidFill>
                  <a:schemeClr val="tx1"/>
                </a:solidFill>
                <a:latin typeface="Liberation Sans" panose="020B0604020202020204" pitchFamily="34" charset="0"/>
              </a:rPr>
              <a:t>verifiable</a:t>
            </a:r>
            <a:r>
              <a:rPr lang="en-US" altLang="en-US" sz="1900" b="0" dirty="0">
                <a:solidFill>
                  <a:schemeClr val="tx1"/>
                </a:solidFill>
                <a:latin typeface="Liberation Sans" panose="020B0604020202020204" pitchFamily="34" charset="0"/>
              </a:rPr>
              <a:t> if independent</a:t>
            </a:r>
          </a:p>
          <a:p>
            <a:pPr algn="ctr"/>
            <a:r>
              <a:rPr lang="en-US" altLang="en-US" sz="1900" b="0" dirty="0">
                <a:solidFill>
                  <a:schemeClr val="tx1"/>
                </a:solidFill>
                <a:latin typeface="Liberation Sans" panose="020B0604020202020204" pitchFamily="34" charset="0"/>
              </a:rPr>
              <a:t>observers, using the same methods, obtain similar results.</a:t>
            </a:r>
          </a:p>
        </p:txBody>
      </p:sp>
      <p:sp>
        <p:nvSpPr>
          <p:cNvPr id="67590" name="Rectangle 7"/>
          <p:cNvSpPr>
            <a:spLocks noChangeArrowheads="1"/>
          </p:cNvSpPr>
          <p:nvPr/>
        </p:nvSpPr>
        <p:spPr bwMode="auto">
          <a:xfrm>
            <a:off x="4533900" y="4495800"/>
            <a:ext cx="3162300" cy="1061829"/>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wrap="square" lIns="137160" tIns="91440" rIns="137160" bIns="91440">
            <a:spAutoFit/>
          </a:bodyPr>
          <a:lstStyle/>
          <a:p>
            <a:pPr algn="ctr"/>
            <a:r>
              <a:rPr lang="en-US" altLang="en-US" sz="1900" b="0" dirty="0">
                <a:solidFill>
                  <a:schemeClr val="tx1"/>
                </a:solidFill>
                <a:latin typeface="Liberation Sans" panose="020B0604020202020204" pitchFamily="34" charset="0"/>
              </a:rPr>
              <a:t>For accounting information to have relevance, it must be </a:t>
            </a:r>
            <a:r>
              <a:rPr lang="en-US" altLang="en-US" sz="1900" dirty="0">
                <a:solidFill>
                  <a:schemeClr val="tx1"/>
                </a:solidFill>
                <a:latin typeface="Liberation Sans" panose="020B0604020202020204" pitchFamily="34" charset="0"/>
              </a:rPr>
              <a:t>timely</a:t>
            </a:r>
            <a:r>
              <a:rPr lang="en-US" altLang="en-US" sz="1900" b="0" dirty="0">
                <a:solidFill>
                  <a:schemeClr val="tx1"/>
                </a:solidFill>
                <a:latin typeface="Liberation Sans" panose="020B0604020202020204" pitchFamily="34" charset="0"/>
              </a:rPr>
              <a:t>.</a:t>
            </a:r>
          </a:p>
        </p:txBody>
      </p:sp>
      <p:sp>
        <p:nvSpPr>
          <p:cNvPr id="67591" name="Rectangle 8"/>
          <p:cNvSpPr>
            <a:spLocks noChangeArrowheads="1"/>
          </p:cNvSpPr>
          <p:nvPr/>
        </p:nvSpPr>
        <p:spPr bwMode="auto">
          <a:xfrm>
            <a:off x="6172200" y="2133600"/>
            <a:ext cx="2667000" cy="1938992"/>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b="0" dirty="0">
                <a:solidFill>
                  <a:schemeClr val="tx1"/>
                </a:solidFill>
                <a:latin typeface="Liberation Sans" panose="020B0604020202020204" pitchFamily="34" charset="0"/>
              </a:rPr>
              <a:t>Information has the quality of </a:t>
            </a:r>
            <a:r>
              <a:rPr lang="en-US" altLang="en-US" sz="1900" dirty="0">
                <a:solidFill>
                  <a:schemeClr val="tx1"/>
                </a:solidFill>
                <a:latin typeface="Liberation Sans" panose="020B0604020202020204" pitchFamily="34" charset="0"/>
              </a:rPr>
              <a:t>understandability</a:t>
            </a:r>
          </a:p>
          <a:p>
            <a:pPr algn="ctr"/>
            <a:r>
              <a:rPr lang="en-US" altLang="en-US" sz="1900" b="0" dirty="0">
                <a:solidFill>
                  <a:schemeClr val="tx1"/>
                </a:solidFill>
                <a:latin typeface="Liberation Sans" panose="020B0604020202020204" pitchFamily="34" charset="0"/>
              </a:rPr>
              <a:t>if it is presented in a clear and concise fashion.</a:t>
            </a:r>
          </a:p>
        </p:txBody>
      </p:sp>
      <p:sp>
        <p:nvSpPr>
          <p:cNvPr id="1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Qualities of Useful Information</a:t>
            </a:r>
            <a:endParaRPr lang="en-US" altLang="en-US" sz="3200" dirty="0">
              <a:solidFill>
                <a:srgbClr val="CC0000"/>
              </a:solidFill>
              <a:latin typeface="Liberation Sans" panose="020B0604020202020204" pitchFamily="34" charset="0"/>
            </a:endParaRPr>
          </a:p>
        </p:txBody>
      </p:sp>
      <p:sp>
        <p:nvSpPr>
          <p:cNvPr id="12"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759348310"/>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029200" y="1692275"/>
            <a:ext cx="2743200" cy="1812925"/>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68612" name="Rectangle 6"/>
          <p:cNvSpPr>
            <a:spLocks noChangeArrowheads="1"/>
          </p:cNvSpPr>
          <p:nvPr/>
        </p:nvSpPr>
        <p:spPr bwMode="auto">
          <a:xfrm>
            <a:off x="1371600" y="3962400"/>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100" dirty="0">
                <a:solidFill>
                  <a:schemeClr val="tx1"/>
                </a:solidFill>
                <a:latin typeface="Liberation Sans" panose="020B0604020202020204" pitchFamily="34" charset="0"/>
              </a:rPr>
              <a:t>Monetary Unit</a:t>
            </a:r>
          </a:p>
        </p:txBody>
      </p:sp>
      <p:sp>
        <p:nvSpPr>
          <p:cNvPr id="191495" name="AutoShape 7"/>
          <p:cNvSpPr>
            <a:spLocks noChangeArrowheads="1"/>
          </p:cNvSpPr>
          <p:nvPr/>
        </p:nvSpPr>
        <p:spPr bwMode="auto">
          <a:xfrm rot="10800000">
            <a:off x="2514600" y="35814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68614" name="Rectangle 8"/>
          <p:cNvSpPr>
            <a:spLocks noChangeArrowheads="1"/>
          </p:cNvSpPr>
          <p:nvPr/>
        </p:nvSpPr>
        <p:spPr bwMode="auto">
          <a:xfrm>
            <a:off x="5105400" y="3962400"/>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1"/>
                </a:solidFill>
                <a:latin typeface="Liberation Sans" panose="020B0604020202020204" pitchFamily="34" charset="0"/>
              </a:rPr>
              <a:t>Economic Entity</a:t>
            </a:r>
          </a:p>
        </p:txBody>
      </p:sp>
      <p:sp>
        <p:nvSpPr>
          <p:cNvPr id="68615" name="Text Box 9"/>
          <p:cNvSpPr txBox="1">
            <a:spLocks noChangeArrowheads="1"/>
          </p:cNvSpPr>
          <p:nvPr/>
        </p:nvSpPr>
        <p:spPr bwMode="auto">
          <a:xfrm>
            <a:off x="1143000" y="5906869"/>
            <a:ext cx="1905000" cy="64633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sz="1200" dirty="0">
                <a:solidFill>
                  <a:schemeClr val="tx1"/>
                </a:solidFill>
                <a:latin typeface="Liberation Sans" panose="020B0604020202020204" pitchFamily="34" charset="0"/>
              </a:rPr>
              <a:t>Illustration 3B-2</a:t>
            </a:r>
          </a:p>
          <a:p>
            <a:r>
              <a:rPr lang="en-US" sz="1200" b="0" dirty="0">
                <a:solidFill>
                  <a:schemeClr val="tx1"/>
                </a:solidFill>
                <a:latin typeface="Liberation Sans" panose="020B0604020202020204" pitchFamily="34" charset="0"/>
              </a:rPr>
              <a:t>Key assumptions in </a:t>
            </a:r>
            <a:r>
              <a:rPr lang="en-US" sz="1200" b="0" dirty="0" smtClean="0">
                <a:solidFill>
                  <a:schemeClr val="tx1"/>
                </a:solidFill>
                <a:latin typeface="Liberation Sans" panose="020B0604020202020204" pitchFamily="34" charset="0"/>
              </a:rPr>
              <a:t>financial reporting</a:t>
            </a:r>
            <a:endParaRPr lang="en-US" altLang="en-US" sz="1200" dirty="0">
              <a:solidFill>
                <a:schemeClr val="tx1"/>
              </a:solidFill>
              <a:latin typeface="Liberation Sans" panose="020B0604020202020204" pitchFamily="34" charset="0"/>
            </a:endParaRPr>
          </a:p>
        </p:txBody>
      </p:sp>
      <p:sp>
        <p:nvSpPr>
          <p:cNvPr id="191498" name="Rectangle 10"/>
          <p:cNvSpPr>
            <a:spLocks noChangeArrowheads="1"/>
          </p:cNvSpPr>
          <p:nvPr/>
        </p:nvSpPr>
        <p:spPr bwMode="auto">
          <a:xfrm>
            <a:off x="914400" y="4359275"/>
            <a:ext cx="3352800"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Requires that only those things that can be expressed in money are included in the accounting records.</a:t>
            </a:r>
          </a:p>
        </p:txBody>
      </p:sp>
      <p:sp>
        <p:nvSpPr>
          <p:cNvPr id="191499" name="Rectangle 11"/>
          <p:cNvSpPr>
            <a:spLocks noChangeArrowheads="1"/>
          </p:cNvSpPr>
          <p:nvPr/>
        </p:nvSpPr>
        <p:spPr bwMode="auto">
          <a:xfrm>
            <a:off x="4800600" y="4352862"/>
            <a:ext cx="3276600" cy="103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States that every economic entity can be separately identified and accounted for.</a:t>
            </a:r>
          </a:p>
        </p:txBody>
      </p:sp>
      <p:pic>
        <p:nvPicPr>
          <p:cNvPr id="68618" name="Picture 1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219200" y="1785938"/>
            <a:ext cx="2743200" cy="1719262"/>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91502" name="AutoShape 14"/>
          <p:cNvSpPr>
            <a:spLocks noChangeArrowheads="1"/>
          </p:cNvSpPr>
          <p:nvPr/>
        </p:nvSpPr>
        <p:spPr bwMode="auto">
          <a:xfrm rot="10800000">
            <a:off x="6324600" y="35814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Assumptions in Financial Reporting</a:t>
            </a:r>
            <a:endParaRPr lang="en-US" altLang="en-US" sz="3200" dirty="0">
              <a:solidFill>
                <a:srgbClr val="CC0000"/>
              </a:solidFill>
              <a:latin typeface="Liberation Sans" panose="020B0604020202020204" pitchFamily="34" charset="0"/>
            </a:endParaRPr>
          </a:p>
        </p:txBody>
      </p:sp>
      <p:sp>
        <p:nvSpPr>
          <p:cNvPr id="15"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636806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1498"/>
                                        </p:tgtEl>
                                        <p:attrNameLst>
                                          <p:attrName>style.visibility</p:attrName>
                                        </p:attrNameLst>
                                      </p:cBhvr>
                                      <p:to>
                                        <p:strVal val="visible"/>
                                      </p:to>
                                    </p:set>
                                    <p:animEffect transition="in" filter="wipe(up)">
                                      <p:cBhvr>
                                        <p:cTn id="7" dur="500"/>
                                        <p:tgtEl>
                                          <p:spTgt spid="191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1499"/>
                                        </p:tgtEl>
                                        <p:attrNameLst>
                                          <p:attrName>style.visibility</p:attrName>
                                        </p:attrNameLst>
                                      </p:cBhvr>
                                      <p:to>
                                        <p:strVal val="visible"/>
                                      </p:to>
                                    </p:set>
                                    <p:animEffect transition="in" filter="wipe(up)">
                                      <p:cBhvr>
                                        <p:cTn id="12" dur="500"/>
                                        <p:tgtEl>
                                          <p:spTgt spid="191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8" grpId="0"/>
      <p:bldP spid="19149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1" name="AutoShape 5"/>
          <p:cNvSpPr>
            <a:spLocks noChangeArrowheads="1"/>
          </p:cNvSpPr>
          <p:nvPr/>
        </p:nvSpPr>
        <p:spPr bwMode="auto">
          <a:xfrm rot="10800000">
            <a:off x="2514600" y="33528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93544" name="AutoShape 8"/>
          <p:cNvSpPr>
            <a:spLocks noChangeArrowheads="1"/>
          </p:cNvSpPr>
          <p:nvPr/>
        </p:nvSpPr>
        <p:spPr bwMode="auto">
          <a:xfrm rot="10800000">
            <a:off x="6324600" y="33528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69637"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029200" y="1746250"/>
            <a:ext cx="2743200" cy="1454150"/>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69638" name="Rectangle 10"/>
          <p:cNvSpPr>
            <a:spLocks noChangeArrowheads="1"/>
          </p:cNvSpPr>
          <p:nvPr/>
        </p:nvSpPr>
        <p:spPr bwMode="auto">
          <a:xfrm>
            <a:off x="4876800" y="3683000"/>
            <a:ext cx="304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1"/>
                </a:solidFill>
                <a:latin typeface="Liberation Sans" panose="020B0604020202020204" pitchFamily="34" charset="0"/>
              </a:rPr>
              <a:t>Going Concern</a:t>
            </a:r>
          </a:p>
        </p:txBody>
      </p:sp>
      <p:sp>
        <p:nvSpPr>
          <p:cNvPr id="193547" name="Rectangle 11"/>
          <p:cNvSpPr>
            <a:spLocks noChangeArrowheads="1"/>
          </p:cNvSpPr>
          <p:nvPr/>
        </p:nvSpPr>
        <p:spPr bwMode="auto">
          <a:xfrm>
            <a:off x="4953000" y="4067175"/>
            <a:ext cx="2971800"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The business will remain in operation for the foreseeable future.</a:t>
            </a:r>
          </a:p>
        </p:txBody>
      </p:sp>
      <p:sp>
        <p:nvSpPr>
          <p:cNvPr id="69640" name="Rectangle 12"/>
          <p:cNvSpPr>
            <a:spLocks noChangeArrowheads="1"/>
          </p:cNvSpPr>
          <p:nvPr/>
        </p:nvSpPr>
        <p:spPr bwMode="auto">
          <a:xfrm>
            <a:off x="1371600" y="3698875"/>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1"/>
                </a:solidFill>
                <a:latin typeface="Liberation Sans" panose="020B0604020202020204" pitchFamily="34" charset="0"/>
              </a:rPr>
              <a:t>Time Period</a:t>
            </a:r>
          </a:p>
        </p:txBody>
      </p:sp>
      <p:sp>
        <p:nvSpPr>
          <p:cNvPr id="193549" name="Rectangle 13"/>
          <p:cNvSpPr>
            <a:spLocks noChangeArrowheads="1"/>
          </p:cNvSpPr>
          <p:nvPr/>
        </p:nvSpPr>
        <p:spPr bwMode="auto">
          <a:xfrm>
            <a:off x="990600" y="4114800"/>
            <a:ext cx="3276600"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States that the life of a business can be divided into artificial time periods.</a:t>
            </a:r>
          </a:p>
        </p:txBody>
      </p:sp>
      <p:pic>
        <p:nvPicPr>
          <p:cNvPr id="69642" name="Picture 1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219200" y="1676400"/>
            <a:ext cx="2743200" cy="1520825"/>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Assumptions in Financial Reporting</a:t>
            </a:r>
            <a:endParaRPr lang="en-US" altLang="en-US" sz="3200" dirty="0">
              <a:solidFill>
                <a:schemeClr val="tx2">
                  <a:lumMod val="75000"/>
                </a:schemeClr>
              </a:solidFill>
              <a:latin typeface="Liberation Sans" panose="020B0604020202020204" pitchFamily="34" charset="0"/>
            </a:endParaRPr>
          </a:p>
        </p:txBody>
      </p:sp>
      <p:sp>
        <p:nvSpPr>
          <p:cNvPr id="16" name="Text Box 9"/>
          <p:cNvSpPr txBox="1">
            <a:spLocks noChangeArrowheads="1"/>
          </p:cNvSpPr>
          <p:nvPr/>
        </p:nvSpPr>
        <p:spPr bwMode="auto">
          <a:xfrm>
            <a:off x="1143000" y="5906869"/>
            <a:ext cx="1905000" cy="64633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sz="1200" dirty="0">
                <a:solidFill>
                  <a:schemeClr val="tx1"/>
                </a:solidFill>
                <a:latin typeface="Liberation Sans" panose="020B0604020202020204" pitchFamily="34" charset="0"/>
              </a:rPr>
              <a:t>Illustration 3B-2</a:t>
            </a:r>
          </a:p>
          <a:p>
            <a:r>
              <a:rPr lang="en-US" sz="1200" b="0" dirty="0">
                <a:solidFill>
                  <a:schemeClr val="tx1"/>
                </a:solidFill>
                <a:latin typeface="Liberation Sans" panose="020B0604020202020204" pitchFamily="34" charset="0"/>
              </a:rPr>
              <a:t>Key assumptions in </a:t>
            </a:r>
            <a:r>
              <a:rPr lang="en-US" sz="1200" b="0" dirty="0" smtClean="0">
                <a:solidFill>
                  <a:schemeClr val="tx1"/>
                </a:solidFill>
                <a:latin typeface="Liberation Sans" panose="020B0604020202020204" pitchFamily="34" charset="0"/>
              </a:rPr>
              <a:t>financial reporting</a:t>
            </a:r>
            <a:endParaRPr lang="en-US" altLang="en-US" sz="1200" dirty="0">
              <a:solidFill>
                <a:schemeClr val="tx1"/>
              </a:solidFill>
              <a:latin typeface="Liberation Sans" panose="020B0604020202020204" pitchFamily="34" charset="0"/>
            </a:endParaRPr>
          </a:p>
        </p:txBody>
      </p:sp>
      <p:sp>
        <p:nvSpPr>
          <p:cNvPr id="20"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5839187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3549"/>
                                        </p:tgtEl>
                                        <p:attrNameLst>
                                          <p:attrName>style.visibility</p:attrName>
                                        </p:attrNameLst>
                                      </p:cBhvr>
                                      <p:to>
                                        <p:strVal val="visible"/>
                                      </p:to>
                                    </p:set>
                                    <p:animEffect transition="in" filter="wipe(up)">
                                      <p:cBhvr>
                                        <p:cTn id="7" dur="500"/>
                                        <p:tgtEl>
                                          <p:spTgt spid="1935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3547"/>
                                        </p:tgtEl>
                                        <p:attrNameLst>
                                          <p:attrName>style.visibility</p:attrName>
                                        </p:attrNameLst>
                                      </p:cBhvr>
                                      <p:to>
                                        <p:strVal val="visible"/>
                                      </p:to>
                                    </p:set>
                                    <p:animEffect transition="in" filter="wipe(up)">
                                      <p:cBhvr>
                                        <p:cTn id="12" dur="500"/>
                                        <p:tgtEl>
                                          <p:spTgt spid="193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7" grpId="0"/>
      <p:bldP spid="19354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1066800" y="1295400"/>
            <a:ext cx="4343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200" dirty="0">
                <a:solidFill>
                  <a:schemeClr val="tx1"/>
                </a:solidFill>
                <a:latin typeface="Liberation Sans" panose="020B0604020202020204" pitchFamily="34" charset="0"/>
              </a:rPr>
              <a:t>MEASUREMENT PRINCIPLES</a:t>
            </a:r>
          </a:p>
        </p:txBody>
      </p:sp>
      <p:sp>
        <p:nvSpPr>
          <p:cNvPr id="70660" name="Rectangle 6"/>
          <p:cNvSpPr>
            <a:spLocks noChangeArrowheads="1"/>
          </p:cNvSpPr>
          <p:nvPr/>
        </p:nvSpPr>
        <p:spPr bwMode="auto">
          <a:xfrm>
            <a:off x="685800" y="2043113"/>
            <a:ext cx="2362200" cy="446276"/>
          </a:xfrm>
          <a:prstGeom prst="rect">
            <a:avLst/>
          </a:prstGeom>
          <a:solidFill>
            <a:srgbClr val="FFFFCC"/>
          </a:solidFill>
          <a:ln w="19050" cap="sq">
            <a:solidFill>
              <a:schemeClr val="tx1"/>
            </a:solidFill>
            <a:miter lim="800000"/>
            <a:headEnd type="none" w="sm" len="sm"/>
            <a:tailEnd type="none" w="sm" len="sm"/>
          </a:ln>
          <a:effectLs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100" dirty="0" smtClean="0">
                <a:solidFill>
                  <a:schemeClr val="tx1"/>
                </a:solidFill>
                <a:latin typeface="Liberation Sans" panose="020B0604020202020204" pitchFamily="34" charset="0"/>
              </a:rPr>
              <a:t>Historical Cost</a:t>
            </a:r>
            <a:endParaRPr lang="en-US" altLang="en-US" sz="2100" b="0" dirty="0">
              <a:solidFill>
                <a:schemeClr val="tx1"/>
              </a:solidFill>
              <a:latin typeface="Liberation Sans" panose="020B0604020202020204" pitchFamily="34" charset="0"/>
            </a:endParaRPr>
          </a:p>
        </p:txBody>
      </p:sp>
      <p:sp>
        <p:nvSpPr>
          <p:cNvPr id="70661" name="Rectangle 7"/>
          <p:cNvSpPr>
            <a:spLocks noChangeArrowheads="1"/>
          </p:cNvSpPr>
          <p:nvPr/>
        </p:nvSpPr>
        <p:spPr bwMode="auto">
          <a:xfrm>
            <a:off x="3429000" y="2043113"/>
            <a:ext cx="2362200" cy="432362"/>
          </a:xfrm>
          <a:prstGeom prst="rect">
            <a:avLst/>
          </a:prstGeom>
          <a:solidFill>
            <a:srgbClr val="FFFFCC"/>
          </a:solidFill>
          <a:ln w="19050" cap="sq">
            <a:solidFill>
              <a:schemeClr val="tx1"/>
            </a:solidFill>
            <a:miter lim="800000"/>
            <a:headEnd type="none" w="sm" len="sm"/>
            <a:tailEnd type="none" w="sm" len="sm"/>
          </a:ln>
          <a:effectLst/>
          <a:extLst/>
        </p:spPr>
        <p:txBody>
          <a:bodyPr>
            <a:spAutoFit/>
          </a:bodyPr>
          <a:lstStyle/>
          <a:p>
            <a:pPr algn="ctr">
              <a:lnSpc>
                <a:spcPct val="115000"/>
              </a:lnSpc>
            </a:pPr>
            <a:r>
              <a:rPr lang="en-US" altLang="en-US" sz="2100" dirty="0" smtClean="0">
                <a:solidFill>
                  <a:schemeClr val="tx1"/>
                </a:solidFill>
                <a:latin typeface="Liberation Sans" panose="020B0604020202020204" pitchFamily="34" charset="0"/>
              </a:rPr>
              <a:t>Fair Value</a:t>
            </a:r>
            <a:endParaRPr lang="en-US" altLang="en-US" sz="2100" dirty="0">
              <a:solidFill>
                <a:schemeClr val="tx1"/>
              </a:solidFill>
              <a:latin typeface="Liberation Sans" panose="020B0604020202020204" pitchFamily="34" charset="0"/>
            </a:endParaRPr>
          </a:p>
        </p:txBody>
      </p:sp>
      <p:sp>
        <p:nvSpPr>
          <p:cNvPr id="195593" name="Rectangle 9"/>
          <p:cNvSpPr>
            <a:spLocks noChangeArrowheads="1"/>
          </p:cNvSpPr>
          <p:nvPr/>
        </p:nvSpPr>
        <p:spPr bwMode="auto">
          <a:xfrm>
            <a:off x="685800" y="2514600"/>
            <a:ext cx="23622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Or cost principle, dictates that companies record assets at their cost.</a:t>
            </a:r>
          </a:p>
        </p:txBody>
      </p:sp>
      <p:sp>
        <p:nvSpPr>
          <p:cNvPr id="195594" name="Rectangle 10"/>
          <p:cNvSpPr>
            <a:spLocks noChangeArrowheads="1"/>
          </p:cNvSpPr>
          <p:nvPr/>
        </p:nvSpPr>
        <p:spPr bwMode="auto">
          <a:xfrm>
            <a:off x="3429000" y="2514600"/>
            <a:ext cx="23622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Indicates that assets and liabilities should be reported at fair value (the price received to sell an asset or settle</a:t>
            </a:r>
          </a:p>
          <a:p>
            <a:pPr algn="ctr">
              <a:lnSpc>
                <a:spcPct val="115000"/>
              </a:lnSpc>
            </a:pPr>
            <a:r>
              <a:rPr lang="en-US" altLang="en-US" sz="2000" b="0" dirty="0">
                <a:solidFill>
                  <a:schemeClr val="tx1"/>
                </a:solidFill>
                <a:latin typeface="Liberation Sans" panose="020B0604020202020204" pitchFamily="34" charset="0"/>
              </a:rPr>
              <a:t>a liability). </a:t>
            </a:r>
          </a:p>
        </p:txBody>
      </p:sp>
      <p:sp>
        <p:nvSpPr>
          <p:cNvPr id="195596" name="Rectangle 12"/>
          <p:cNvSpPr>
            <a:spLocks noChangeArrowheads="1"/>
          </p:cNvSpPr>
          <p:nvPr/>
        </p:nvSpPr>
        <p:spPr bwMode="auto">
          <a:xfrm>
            <a:off x="609600" y="1981200"/>
            <a:ext cx="2514600" cy="3505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5597" name="Rectangle 13"/>
          <p:cNvSpPr>
            <a:spLocks noChangeArrowheads="1"/>
          </p:cNvSpPr>
          <p:nvPr/>
        </p:nvSpPr>
        <p:spPr bwMode="auto">
          <a:xfrm>
            <a:off x="3352800" y="1981200"/>
            <a:ext cx="2514600" cy="3505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5599" name="Line 15"/>
          <p:cNvSpPr>
            <a:spLocks noChangeShapeType="1"/>
          </p:cNvSpPr>
          <p:nvPr/>
        </p:nvSpPr>
        <p:spPr bwMode="auto">
          <a:xfrm>
            <a:off x="609600" y="1814513"/>
            <a:ext cx="525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6"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7" name="Rectangle 16"/>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Principles of Financial Reporting</a:t>
            </a:r>
            <a:endParaRPr lang="en-US" altLang="en-US" sz="3200" dirty="0">
              <a:solidFill>
                <a:srgbClr val="CC0000"/>
              </a:solidFill>
              <a:latin typeface="Liberation Sans" panose="020B0604020202020204" pitchFamily="34" charset="0"/>
            </a:endParaRPr>
          </a:p>
        </p:txBody>
      </p:sp>
      <p:sp>
        <p:nvSpPr>
          <p:cNvPr id="14"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3216344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5593"/>
                                        </p:tgtEl>
                                        <p:attrNameLst>
                                          <p:attrName>style.visibility</p:attrName>
                                        </p:attrNameLst>
                                      </p:cBhvr>
                                      <p:to>
                                        <p:strVal val="visible"/>
                                      </p:to>
                                    </p:set>
                                    <p:animEffect transition="in" filter="wipe(up)">
                                      <p:cBhvr>
                                        <p:cTn id="7" dur="500"/>
                                        <p:tgtEl>
                                          <p:spTgt spid="1955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5594"/>
                                        </p:tgtEl>
                                        <p:attrNameLst>
                                          <p:attrName>style.visibility</p:attrName>
                                        </p:attrNameLst>
                                      </p:cBhvr>
                                      <p:to>
                                        <p:strVal val="visible"/>
                                      </p:to>
                                    </p:set>
                                    <p:animEffect transition="in" filter="wipe(up)">
                                      <p:cBhvr>
                                        <p:cTn id="12" dur="500"/>
                                        <p:tgtEl>
                                          <p:spTgt spid="195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3" grpId="0"/>
      <p:bldP spid="19559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ChangeArrowheads="1"/>
          </p:cNvSpPr>
          <p:nvPr/>
        </p:nvSpPr>
        <p:spPr bwMode="auto">
          <a:xfrm>
            <a:off x="685800" y="1524000"/>
            <a:ext cx="2362200" cy="1207254"/>
          </a:xfrm>
          <a:prstGeom prst="rect">
            <a:avLst/>
          </a:prstGeom>
          <a:solidFill>
            <a:srgbClr val="FFFFCC"/>
          </a:solidFill>
          <a:ln w="19050" cap="sq">
            <a:solidFill>
              <a:schemeClr val="tx1"/>
            </a:solidFill>
            <a:miter lim="800000"/>
            <a:headEnd type="none" w="sm" len="sm"/>
            <a:tailEnd type="none" w="sm" len="sm"/>
          </a:ln>
          <a:effectLst/>
          <a:extLst/>
        </p:spPr>
        <p:txBody>
          <a:bodyPr>
            <a:spAutoFit/>
          </a:bodyPr>
          <a:lstStyle/>
          <a:p>
            <a:pPr algn="ctr">
              <a:lnSpc>
                <a:spcPct val="115000"/>
              </a:lnSpc>
            </a:pPr>
            <a:r>
              <a:rPr lang="en-US" altLang="en-US" sz="2100" dirty="0" smtClean="0">
                <a:solidFill>
                  <a:srgbClr val="006600"/>
                </a:solidFill>
                <a:latin typeface="Liberation Sans" panose="020B0604020202020204" pitchFamily="34" charset="0"/>
              </a:rPr>
              <a:t>REVENUE RECOGNITION PRINCIPLE</a:t>
            </a:r>
            <a:endParaRPr lang="en-US" altLang="en-US" sz="2100" dirty="0">
              <a:solidFill>
                <a:srgbClr val="006600"/>
              </a:solidFill>
              <a:latin typeface="Liberation Sans" panose="020B0604020202020204" pitchFamily="34" charset="0"/>
            </a:endParaRPr>
          </a:p>
        </p:txBody>
      </p:sp>
      <p:sp>
        <p:nvSpPr>
          <p:cNvPr id="207879" name="Rectangle 7"/>
          <p:cNvSpPr>
            <a:spLocks noChangeArrowheads="1"/>
          </p:cNvSpPr>
          <p:nvPr/>
        </p:nvSpPr>
        <p:spPr bwMode="auto">
          <a:xfrm>
            <a:off x="685800" y="2801937"/>
            <a:ext cx="23622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Requires that companies recognize revenue in the accounting period in which the performance obligation is satisfied.</a:t>
            </a:r>
          </a:p>
        </p:txBody>
      </p:sp>
      <p:sp>
        <p:nvSpPr>
          <p:cNvPr id="207880" name="Rectangle 8"/>
          <p:cNvSpPr>
            <a:spLocks noChangeArrowheads="1"/>
          </p:cNvSpPr>
          <p:nvPr/>
        </p:nvSpPr>
        <p:spPr bwMode="auto">
          <a:xfrm>
            <a:off x="3429000" y="2816225"/>
            <a:ext cx="23622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Dictates that efforts (expenses) be matched with results (revenues). Thus, expenses follow revenues.</a:t>
            </a:r>
          </a:p>
        </p:txBody>
      </p:sp>
      <p:sp>
        <p:nvSpPr>
          <p:cNvPr id="207881" name="Rectangle 9"/>
          <p:cNvSpPr>
            <a:spLocks noChangeArrowheads="1"/>
          </p:cNvSpPr>
          <p:nvPr/>
        </p:nvSpPr>
        <p:spPr bwMode="auto">
          <a:xfrm>
            <a:off x="6172200" y="2816225"/>
            <a:ext cx="24384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Requires that companies disclose all circumstances</a:t>
            </a:r>
          </a:p>
          <a:p>
            <a:pPr algn="ctr">
              <a:lnSpc>
                <a:spcPct val="115000"/>
              </a:lnSpc>
            </a:pPr>
            <a:r>
              <a:rPr lang="en-US" altLang="en-US" sz="2000" b="0" dirty="0">
                <a:solidFill>
                  <a:schemeClr val="tx1"/>
                </a:solidFill>
                <a:latin typeface="Liberation Sans" panose="020B0604020202020204" pitchFamily="34" charset="0"/>
              </a:rPr>
              <a:t>and events that would make a difference to financial statement users.</a:t>
            </a:r>
          </a:p>
        </p:txBody>
      </p:sp>
      <p:sp>
        <p:nvSpPr>
          <p:cNvPr id="207882" name="Rectangle 10"/>
          <p:cNvSpPr>
            <a:spLocks noChangeArrowheads="1"/>
          </p:cNvSpPr>
          <p:nvPr/>
        </p:nvSpPr>
        <p:spPr bwMode="auto">
          <a:xfrm>
            <a:off x="609600" y="1447800"/>
            <a:ext cx="25146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207883" name="Rectangle 11"/>
          <p:cNvSpPr>
            <a:spLocks noChangeArrowheads="1"/>
          </p:cNvSpPr>
          <p:nvPr/>
        </p:nvSpPr>
        <p:spPr bwMode="auto">
          <a:xfrm>
            <a:off x="3352800" y="1447800"/>
            <a:ext cx="25146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207884" name="Rectangle 12"/>
          <p:cNvSpPr>
            <a:spLocks noChangeArrowheads="1"/>
          </p:cNvSpPr>
          <p:nvPr/>
        </p:nvSpPr>
        <p:spPr bwMode="auto">
          <a:xfrm>
            <a:off x="6096000" y="1447800"/>
            <a:ext cx="25908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71692" name="Rectangle 16"/>
          <p:cNvSpPr>
            <a:spLocks noChangeArrowheads="1"/>
          </p:cNvSpPr>
          <p:nvPr/>
        </p:nvSpPr>
        <p:spPr bwMode="auto">
          <a:xfrm>
            <a:off x="3429000" y="1524000"/>
            <a:ext cx="2362200" cy="1207254"/>
          </a:xfrm>
          <a:prstGeom prst="rect">
            <a:avLst/>
          </a:prstGeom>
          <a:solidFill>
            <a:srgbClr val="FFFFCC"/>
          </a:solidFill>
          <a:ln w="19050" cap="sq">
            <a:solidFill>
              <a:schemeClr val="tx1"/>
            </a:solidFill>
            <a:miter lim="800000"/>
            <a:headEnd type="none" w="sm" len="sm"/>
            <a:tailEnd type="none" w="sm" len="sm"/>
          </a:ln>
          <a:effectLst/>
          <a:extLst/>
        </p:spPr>
        <p:txBody>
          <a:bodyPr>
            <a:spAutoFit/>
          </a:bodyPr>
          <a:lstStyle/>
          <a:p>
            <a:pPr algn="ctr">
              <a:lnSpc>
                <a:spcPct val="115000"/>
              </a:lnSpc>
            </a:pPr>
            <a:r>
              <a:rPr lang="en-US" altLang="en-US" sz="2100" dirty="0" smtClean="0">
                <a:solidFill>
                  <a:srgbClr val="006600"/>
                </a:solidFill>
                <a:latin typeface="Liberation Sans" panose="020B0604020202020204" pitchFamily="34" charset="0"/>
              </a:rPr>
              <a:t>EXPENSE RECOGNITION PRINCIPLE</a:t>
            </a:r>
            <a:endParaRPr lang="en-US" altLang="en-US" sz="2100" dirty="0">
              <a:solidFill>
                <a:srgbClr val="006600"/>
              </a:solidFill>
              <a:latin typeface="Liberation Sans" panose="020B0604020202020204" pitchFamily="34" charset="0"/>
            </a:endParaRPr>
          </a:p>
        </p:txBody>
      </p:sp>
      <p:sp>
        <p:nvSpPr>
          <p:cNvPr id="71693" name="Rectangle 17"/>
          <p:cNvSpPr>
            <a:spLocks noChangeArrowheads="1"/>
          </p:cNvSpPr>
          <p:nvPr/>
        </p:nvSpPr>
        <p:spPr bwMode="auto">
          <a:xfrm>
            <a:off x="6172200" y="1524000"/>
            <a:ext cx="2438400" cy="1207254"/>
          </a:xfrm>
          <a:prstGeom prst="rect">
            <a:avLst/>
          </a:prstGeom>
          <a:solidFill>
            <a:srgbClr val="FFFFCC"/>
          </a:solidFill>
          <a:ln w="19050" cap="sq">
            <a:solidFill>
              <a:schemeClr val="tx1"/>
            </a:solidFill>
            <a:miter lim="800000"/>
            <a:headEnd type="none" w="sm" len="sm"/>
            <a:tailEnd type="none" w="sm" len="sm"/>
          </a:ln>
          <a:effectLst/>
          <a:extLst/>
        </p:spPr>
        <p:txBody>
          <a:bodyPr wrap="square" anchor="ctr" anchorCtr="0">
            <a:noAutofit/>
          </a:bodyPr>
          <a:lstStyle/>
          <a:p>
            <a:pPr algn="ctr">
              <a:lnSpc>
                <a:spcPct val="115000"/>
              </a:lnSpc>
            </a:pPr>
            <a:r>
              <a:rPr lang="en-US" altLang="en-US" sz="2100" dirty="0" smtClean="0">
                <a:solidFill>
                  <a:srgbClr val="006600"/>
                </a:solidFill>
                <a:latin typeface="Liberation Sans" panose="020B0604020202020204" pitchFamily="34" charset="0"/>
              </a:rPr>
              <a:t>FULL DISCLOSURE PRINCIPLE</a:t>
            </a:r>
            <a:endParaRPr lang="en-US" altLang="en-US" sz="2100" dirty="0">
              <a:solidFill>
                <a:srgbClr val="006600"/>
              </a:solidFill>
              <a:latin typeface="Liberation Sans" panose="020B0604020202020204" pitchFamily="34" charset="0"/>
            </a:endParaRPr>
          </a:p>
        </p:txBody>
      </p:sp>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Principles of Financial Reporting</a:t>
            </a:r>
            <a:endParaRPr lang="en-US" altLang="en-US" sz="3200" dirty="0">
              <a:solidFill>
                <a:schemeClr val="tx2">
                  <a:lumMod val="75000"/>
                </a:schemeClr>
              </a:solidFill>
              <a:latin typeface="Liberation Sans" panose="020B0604020202020204" pitchFamily="34" charset="0"/>
            </a:endParaRPr>
          </a:p>
        </p:txBody>
      </p:sp>
      <p:sp>
        <p:nvSpPr>
          <p:cNvPr id="15"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3331614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7879"/>
                                        </p:tgtEl>
                                        <p:attrNameLst>
                                          <p:attrName>style.visibility</p:attrName>
                                        </p:attrNameLst>
                                      </p:cBhvr>
                                      <p:to>
                                        <p:strVal val="visible"/>
                                      </p:to>
                                    </p:set>
                                    <p:animEffect transition="in" filter="wipe(up)">
                                      <p:cBhvr>
                                        <p:cTn id="7" dur="500"/>
                                        <p:tgtEl>
                                          <p:spTgt spid="2078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7880"/>
                                        </p:tgtEl>
                                        <p:attrNameLst>
                                          <p:attrName>style.visibility</p:attrName>
                                        </p:attrNameLst>
                                      </p:cBhvr>
                                      <p:to>
                                        <p:strVal val="visible"/>
                                      </p:to>
                                    </p:set>
                                    <p:animEffect transition="in" filter="wipe(up)">
                                      <p:cBhvr>
                                        <p:cTn id="12" dur="500"/>
                                        <p:tgtEl>
                                          <p:spTgt spid="2078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7881"/>
                                        </p:tgtEl>
                                        <p:attrNameLst>
                                          <p:attrName>style.visibility</p:attrName>
                                        </p:attrNameLst>
                                      </p:cBhvr>
                                      <p:to>
                                        <p:strVal val="visible"/>
                                      </p:to>
                                    </p:set>
                                    <p:animEffect transition="in" filter="wipe(up)">
                                      <p:cBhvr>
                                        <p:cTn id="17" dur="500"/>
                                        <p:tgtEl>
                                          <p:spTgt spid="207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9" grpId="0"/>
      <p:bldP spid="207880" grpId="0"/>
      <p:bldP spid="2078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09600" y="1295400"/>
            <a:ext cx="8001000" cy="330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Font typeface="Wingdings" pitchFamily="2" charset="2"/>
              <a:buNone/>
            </a:pPr>
            <a:r>
              <a:rPr lang="en-US" altLang="en-US" sz="2500" dirty="0">
                <a:solidFill>
                  <a:schemeClr val="tx1"/>
                </a:solidFill>
                <a:latin typeface="Liberation Sans" panose="020B0604020202020204" pitchFamily="34" charset="0"/>
              </a:rPr>
              <a:t>Cash-Basis Accounting</a:t>
            </a:r>
          </a:p>
          <a:p>
            <a:pPr lvl="1">
              <a:lnSpc>
                <a:spcPct val="125000"/>
              </a:lnSpc>
              <a:spcBef>
                <a:spcPts val="12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Revenues </a:t>
            </a:r>
            <a:r>
              <a:rPr lang="en-US" altLang="en-US" sz="2200" b="0" dirty="0">
                <a:solidFill>
                  <a:schemeClr val="tx1"/>
                </a:solidFill>
                <a:latin typeface="Liberation Sans" panose="020B0604020202020204" pitchFamily="34" charset="0"/>
              </a:rPr>
              <a:t>are recorded when </a:t>
            </a:r>
            <a:r>
              <a:rPr lang="en-US" altLang="en-US" sz="2200" dirty="0">
                <a:solidFill>
                  <a:schemeClr val="tx1"/>
                </a:solidFill>
                <a:latin typeface="Liberation Sans" panose="020B0604020202020204" pitchFamily="34" charset="0"/>
              </a:rPr>
              <a:t>cash is received</a:t>
            </a:r>
            <a:r>
              <a:rPr lang="en-US" altLang="en-US" sz="2200" b="0" dirty="0">
                <a:solidFill>
                  <a:schemeClr val="tx1"/>
                </a:solidFill>
                <a:latin typeface="Liberation Sans" panose="020B0604020202020204" pitchFamily="34" charset="0"/>
              </a:rPr>
              <a:t>.</a:t>
            </a:r>
          </a:p>
          <a:p>
            <a:pPr lvl="1">
              <a:lnSpc>
                <a:spcPct val="125000"/>
              </a:lnSpc>
              <a:spcBef>
                <a:spcPts val="12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Expenses</a:t>
            </a:r>
            <a:r>
              <a:rPr lang="en-US" altLang="en-US" sz="2200" b="0" dirty="0">
                <a:solidFill>
                  <a:schemeClr val="tx1"/>
                </a:solidFill>
                <a:latin typeface="Liberation Sans" panose="020B0604020202020204" pitchFamily="34" charset="0"/>
              </a:rPr>
              <a:t> are recorded when </a:t>
            </a:r>
            <a:r>
              <a:rPr lang="en-US" altLang="en-US" sz="2200" dirty="0">
                <a:solidFill>
                  <a:schemeClr val="tx1"/>
                </a:solidFill>
                <a:latin typeface="Liberation Sans" panose="020B0604020202020204" pitchFamily="34" charset="0"/>
              </a:rPr>
              <a:t>cash is paid</a:t>
            </a:r>
            <a:r>
              <a:rPr lang="en-US" altLang="en-US" sz="2200" b="0" dirty="0">
                <a:solidFill>
                  <a:schemeClr val="tx1"/>
                </a:solidFill>
                <a:latin typeface="Liberation Sans" panose="020B0604020202020204" pitchFamily="34" charset="0"/>
              </a:rPr>
              <a:t>.  </a:t>
            </a:r>
          </a:p>
          <a:p>
            <a:pPr lvl="1">
              <a:lnSpc>
                <a:spcPct val="125000"/>
              </a:lnSpc>
              <a:spcBef>
                <a:spcPts val="12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Cash-basis accounting is not in accordance </a:t>
            </a:r>
            <a:r>
              <a:rPr lang="en-US" altLang="en-US" sz="2200" dirty="0" smtClean="0">
                <a:solidFill>
                  <a:schemeClr val="tx1"/>
                </a:solidFill>
                <a:latin typeface="Liberation Sans" panose="020B0604020202020204" pitchFamily="34" charset="0"/>
              </a:rPr>
              <a:t>with International </a:t>
            </a:r>
            <a:r>
              <a:rPr lang="en-US" altLang="en-US" sz="2200" dirty="0">
                <a:solidFill>
                  <a:schemeClr val="tx1"/>
                </a:solidFill>
                <a:latin typeface="Liberation Sans" panose="020B0604020202020204" pitchFamily="34" charset="0"/>
              </a:rPr>
              <a:t>Financial Reporting Standards (IFRS).</a:t>
            </a:r>
          </a:p>
          <a:p>
            <a:pPr lvl="1">
              <a:lnSpc>
                <a:spcPct val="125000"/>
              </a:lnSpc>
              <a:spcBef>
                <a:spcPts val="1200"/>
              </a:spcBef>
              <a:buClr>
                <a:srgbClr val="CC0000"/>
              </a:buClr>
              <a:buSzPct val="80000"/>
              <a:buFont typeface="Wingdings" pitchFamily="2" charset="2"/>
              <a:buChar char="u"/>
            </a:pPr>
            <a:endParaRPr lang="en-US" altLang="en-US" sz="2200" dirty="0">
              <a:solidFill>
                <a:schemeClr val="tx1"/>
              </a:solidFill>
              <a:latin typeface="Liberation Sans" panose="020B0604020202020204" pitchFamily="34" charset="0"/>
            </a:endParaRP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sz="3200" dirty="0">
                <a:solidFill>
                  <a:srgbClr val="CC0000"/>
                </a:solidFill>
                <a:latin typeface="Liberation Sans" panose="020B0604020202020204" pitchFamily="34" charset="0"/>
              </a:rPr>
              <a:t>Accrual- versus Cash-Basis Accounting</a:t>
            </a:r>
          </a:p>
        </p:txBody>
      </p:sp>
      <p:sp>
        <p:nvSpPr>
          <p:cNvPr id="8"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Rectangle 5"/>
          <p:cNvSpPr>
            <a:spLocks noChangeArrowheads="1"/>
          </p:cNvSpPr>
          <p:nvPr/>
        </p:nvSpPr>
        <p:spPr bwMode="auto">
          <a:xfrm>
            <a:off x="3429000" y="2209800"/>
            <a:ext cx="5105400" cy="17526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7638" name="Rectangle 6"/>
          <p:cNvSpPr>
            <a:spLocks noChangeArrowheads="1"/>
          </p:cNvSpPr>
          <p:nvPr/>
        </p:nvSpPr>
        <p:spPr bwMode="auto">
          <a:xfrm>
            <a:off x="3429000" y="4267200"/>
            <a:ext cx="5105400" cy="1828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72709" name="Rectangle 7"/>
          <p:cNvSpPr>
            <a:spLocks noChangeArrowheads="1"/>
          </p:cNvSpPr>
          <p:nvPr/>
        </p:nvSpPr>
        <p:spPr bwMode="auto">
          <a:xfrm>
            <a:off x="4724400" y="1447800"/>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400" dirty="0">
                <a:solidFill>
                  <a:schemeClr val="tx2">
                    <a:lumMod val="75000"/>
                  </a:schemeClr>
                </a:solidFill>
                <a:latin typeface="Liberation Sans" panose="020B0604020202020204" pitchFamily="34" charset="0"/>
              </a:rPr>
              <a:t>Cost Constraint</a:t>
            </a:r>
          </a:p>
        </p:txBody>
      </p:sp>
      <p:sp>
        <p:nvSpPr>
          <p:cNvPr id="197640" name="Rectangle 8"/>
          <p:cNvSpPr>
            <a:spLocks noChangeArrowheads="1"/>
          </p:cNvSpPr>
          <p:nvPr/>
        </p:nvSpPr>
        <p:spPr bwMode="auto">
          <a:xfrm>
            <a:off x="4038600" y="1981200"/>
            <a:ext cx="4419600"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100" b="0" dirty="0">
                <a:solidFill>
                  <a:schemeClr val="tx1"/>
                </a:solidFill>
                <a:latin typeface="Liberation Sans" panose="020B0604020202020204" pitchFamily="34" charset="0"/>
              </a:rPr>
              <a:t>Accounting standard-setters weigh the cost that companies will incur to provide the information against the benefit that financial statement users will gain from having the information available.</a:t>
            </a:r>
          </a:p>
        </p:txBody>
      </p:sp>
      <p:pic>
        <p:nvPicPr>
          <p:cNvPr id="72711"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762000" y="1600200"/>
            <a:ext cx="2971800" cy="190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4" name="Rectangle 13"/>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Cost Constraint</a:t>
            </a:r>
            <a:endParaRPr lang="en-US" altLang="en-US" sz="3200" dirty="0">
              <a:solidFill>
                <a:srgbClr val="CC0000"/>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927804210"/>
      </p:ext>
    </p:extLst>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77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altLang="en-US" sz="2000" dirty="0" smtClean="0">
                <a:solidFill>
                  <a:schemeClr val="tx1"/>
                </a:solidFill>
                <a:latin typeface="Liberation Sans" panose="020B0604020202020204" pitchFamily="34" charset="0"/>
              </a:rPr>
              <a:t>Similarities</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Like </a:t>
            </a:r>
            <a:r>
              <a:rPr lang="en-US" altLang="en-US" sz="1800" b="0" dirty="0">
                <a:solidFill>
                  <a:schemeClr val="tx1"/>
                </a:solidFill>
                <a:latin typeface="Liberation Sans" panose="020B0604020202020204" pitchFamily="34" charset="0"/>
              </a:rPr>
              <a:t>IFRS, companies applying GAAP use </a:t>
            </a:r>
            <a:endParaRPr lang="en-US" altLang="en-US" sz="1800" b="0" dirty="0" smtClean="0">
              <a:solidFill>
                <a:schemeClr val="tx1"/>
              </a:solidFill>
              <a:latin typeface="Liberation Sans" panose="020B0604020202020204" pitchFamily="34" charset="0"/>
            </a:endParaRPr>
          </a:p>
          <a:p>
            <a:pPr marL="341313" indent="0" algn="just">
              <a:lnSpc>
                <a:spcPct val="110000"/>
              </a:lnSpc>
              <a:spcBef>
                <a:spcPts val="0"/>
              </a:spcBef>
              <a:buClr>
                <a:schemeClr val="tx1"/>
              </a:buClr>
              <a:buNone/>
            </a:pPr>
            <a:r>
              <a:rPr lang="en-US" altLang="en-US" sz="1800" b="0" dirty="0" smtClean="0">
                <a:solidFill>
                  <a:schemeClr val="tx1"/>
                </a:solidFill>
                <a:latin typeface="Liberation Sans" panose="020B0604020202020204" pitchFamily="34" charset="0"/>
              </a:rPr>
              <a:t>accrual-basis </a:t>
            </a:r>
            <a:r>
              <a:rPr lang="en-US" altLang="en-US" sz="1800" b="0" dirty="0">
                <a:solidFill>
                  <a:schemeClr val="tx1"/>
                </a:solidFill>
                <a:latin typeface="Liberation Sans" panose="020B0604020202020204" pitchFamily="34" charset="0"/>
              </a:rPr>
              <a:t>accounting to ensure that they record transactions that change a company’s financial statements in the period in which events </a:t>
            </a:r>
            <a:r>
              <a:rPr lang="en-US" altLang="en-US" sz="1800" b="0" dirty="0" smtClean="0">
                <a:solidFill>
                  <a:schemeClr val="tx1"/>
                </a:solidFill>
                <a:latin typeface="Liberation Sans" panose="020B0604020202020204" pitchFamily="34" charset="0"/>
              </a:rPr>
              <a:t>occur.</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Similar </a:t>
            </a:r>
            <a:r>
              <a:rPr lang="en-US" altLang="en-US" sz="1800" b="0" dirty="0">
                <a:solidFill>
                  <a:schemeClr val="tx1"/>
                </a:solidFill>
                <a:latin typeface="Liberation Sans" panose="020B0604020202020204" pitchFamily="34" charset="0"/>
              </a:rPr>
              <a:t>to IFRS, cash-basis accounting is not in accordance with </a:t>
            </a:r>
            <a:r>
              <a:rPr lang="en-US" altLang="en-US" sz="1800" b="0" dirty="0" smtClean="0">
                <a:solidFill>
                  <a:schemeClr val="tx1"/>
                </a:solidFill>
                <a:latin typeface="Liberation Sans" panose="020B0604020202020204" pitchFamily="34" charset="0"/>
              </a:rPr>
              <a:t>GAAP.</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GAAP </a:t>
            </a:r>
            <a:r>
              <a:rPr lang="en-US" altLang="en-US" sz="1800" b="0" dirty="0">
                <a:solidFill>
                  <a:schemeClr val="tx1"/>
                </a:solidFill>
                <a:latin typeface="Liberation Sans" panose="020B0604020202020204" pitchFamily="34" charset="0"/>
              </a:rPr>
              <a:t>also divides the economic life of companies into artificial time periods. Under both GAAP and IFRS, this is referred to as the </a:t>
            </a:r>
            <a:r>
              <a:rPr lang="en-US" altLang="en-US" sz="1800" b="0" i="1" dirty="0">
                <a:solidFill>
                  <a:schemeClr val="tx1"/>
                </a:solidFill>
                <a:latin typeface="Liberation Sans" panose="020B0604020202020204" pitchFamily="34" charset="0"/>
              </a:rPr>
              <a:t>time period assumption</a:t>
            </a:r>
            <a:r>
              <a:rPr lang="en-US" altLang="en-US" sz="1800" b="0" dirty="0" smtClean="0">
                <a:solidFill>
                  <a:schemeClr val="tx1"/>
                </a:solidFill>
                <a:latin typeface="Liberation Sans" panose="020B0604020202020204" pitchFamily="34" charset="0"/>
              </a:rPr>
              <a:t>. </a:t>
            </a:r>
            <a:r>
              <a:rPr lang="en-US" sz="1800" b="0" dirty="0" smtClean="0">
                <a:solidFill>
                  <a:schemeClr val="tx1"/>
                </a:solidFill>
                <a:latin typeface="Liberation Sans" panose="020B0604020202020204" pitchFamily="34" charset="0"/>
              </a:rPr>
              <a:t>GAAP </a:t>
            </a:r>
            <a:r>
              <a:rPr lang="en-US" sz="1800" b="0" dirty="0">
                <a:solidFill>
                  <a:schemeClr val="tx1"/>
                </a:solidFill>
                <a:latin typeface="Liberation Sans" panose="020B0604020202020204" pitchFamily="34" charset="0"/>
              </a:rPr>
              <a:t>requires that companies </a:t>
            </a:r>
            <a:r>
              <a:rPr lang="en-US" sz="1800" b="0" dirty="0" smtClean="0">
                <a:solidFill>
                  <a:schemeClr val="tx1"/>
                </a:solidFill>
                <a:latin typeface="Liberation Sans" panose="020B0604020202020204" pitchFamily="34" charset="0"/>
              </a:rPr>
              <a:t>present a </a:t>
            </a:r>
            <a:r>
              <a:rPr lang="en-US" sz="1800" b="0" dirty="0">
                <a:solidFill>
                  <a:schemeClr val="tx1"/>
                </a:solidFill>
                <a:latin typeface="Liberation Sans" panose="020B0604020202020204" pitchFamily="34" charset="0"/>
              </a:rPr>
              <a:t>complete set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 including comparative information annually.</a:t>
            </a:r>
          </a:p>
          <a:p>
            <a:pPr marL="341313" indent="-341313" algn="just">
              <a:lnSpc>
                <a:spcPct val="110000"/>
              </a:lnSpc>
              <a:spcBef>
                <a:spcPts val="600"/>
              </a:spcBef>
              <a:buClr>
                <a:schemeClr val="tx1"/>
              </a:buClr>
            </a:pPr>
            <a:r>
              <a:rPr lang="en-US" sz="1800" b="0" dirty="0">
                <a:solidFill>
                  <a:schemeClr val="tx1"/>
                </a:solidFill>
                <a:latin typeface="Liberation Sans" panose="020B0604020202020204" pitchFamily="34" charset="0"/>
              </a:rPr>
              <a:t>The form and content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 are very similar under GAAP and IFRS. Any </a:t>
            </a:r>
            <a:r>
              <a:rPr lang="en-US" sz="1800" b="0" dirty="0" smtClean="0">
                <a:solidFill>
                  <a:schemeClr val="tx1"/>
                </a:solidFill>
                <a:latin typeface="Liberation Sans" panose="020B0604020202020204" pitchFamily="34" charset="0"/>
              </a:rPr>
              <a:t>significant </a:t>
            </a:r>
            <a:r>
              <a:rPr lang="en-US" sz="1800" b="0" dirty="0">
                <a:solidFill>
                  <a:schemeClr val="tx1"/>
                </a:solidFill>
                <a:latin typeface="Liberation Sans" panose="020B0604020202020204" pitchFamily="34" charset="0"/>
              </a:rPr>
              <a:t>differences will be discussed in those chapters that address </a:t>
            </a:r>
            <a:r>
              <a:rPr lang="en-US" sz="1800" b="0" dirty="0" smtClean="0">
                <a:solidFill>
                  <a:schemeClr val="tx1"/>
                </a:solidFill>
                <a:latin typeface="Liberation Sans" panose="020B0604020202020204" pitchFamily="34" charset="0"/>
              </a:rPr>
              <a:t>specific financial </a:t>
            </a:r>
            <a:r>
              <a:rPr lang="en-US" sz="1800" b="0" dirty="0">
                <a:solidFill>
                  <a:schemeClr val="tx1"/>
                </a:solidFill>
                <a:latin typeface="Liberation Sans" panose="020B0604020202020204" pitchFamily="34" charset="0"/>
              </a:rPr>
              <a:t>statements</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Revenue </a:t>
            </a:r>
            <a:r>
              <a:rPr lang="en-US" sz="1800" b="0" dirty="0">
                <a:solidFill>
                  <a:schemeClr val="tx1"/>
                </a:solidFill>
                <a:latin typeface="Liberation Sans" panose="020B0604020202020204" pitchFamily="34" charset="0"/>
              </a:rPr>
              <a:t>recognition fraud is a major issue in U.S.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reporting. The same situation </a:t>
            </a:r>
            <a:r>
              <a:rPr lang="en-US" sz="1800" b="0" dirty="0" smtClean="0">
                <a:solidFill>
                  <a:schemeClr val="tx1"/>
                </a:solidFill>
                <a:latin typeface="Liberation Sans" panose="020B0604020202020204" pitchFamily="34" charset="0"/>
              </a:rPr>
              <a:t>exists for </a:t>
            </a:r>
            <a:r>
              <a:rPr lang="en-US" sz="1800" b="0" dirty="0">
                <a:solidFill>
                  <a:schemeClr val="tx1"/>
                </a:solidFill>
                <a:latin typeface="Liberation Sans" panose="020B0604020202020204" pitchFamily="34" charset="0"/>
              </a:rPr>
              <a:t>most other countries as well</a:t>
            </a:r>
            <a:r>
              <a:rPr lang="en-US" sz="1800" b="0" dirty="0" smtClean="0">
                <a:solidFill>
                  <a:schemeClr val="tx1"/>
                </a:solidFill>
                <a:latin typeface="Liberation Sans" panose="020B0604020202020204" pitchFamily="34" charset="0"/>
              </a:rPr>
              <a:t>.</a:t>
            </a:r>
            <a:endParaRPr 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553200" y="394648"/>
            <a:ext cx="1842" cy="189135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613879" y="457200"/>
            <a:ext cx="2240841" cy="1938992"/>
          </a:xfrm>
          <a:prstGeom prst="rect">
            <a:avLst/>
          </a:prstGeom>
        </p:spPr>
        <p:txBody>
          <a:bodyPr wrap="square">
            <a:spAutoFit/>
          </a:bodyPr>
          <a:lstStyle/>
          <a:p>
            <a:pPr algn="l"/>
            <a:r>
              <a:rPr lang="en-US" sz="2000" b="1" dirty="0">
                <a:solidFill>
                  <a:srgbClr val="FF3300"/>
                </a:solidFill>
                <a:latin typeface="Liberation Sans" panose="020B0604020202020204" pitchFamily="34" charset="0"/>
              </a:rPr>
              <a:t>Learning Objective </a:t>
            </a:r>
            <a:r>
              <a:rPr lang="en-US" sz="2000" b="1" dirty="0" smtClean="0">
                <a:solidFill>
                  <a:srgbClr val="FF3300"/>
                </a:solidFill>
                <a:latin typeface="Liberation Sans" panose="020B0604020202020204" pitchFamily="34" charset="0"/>
              </a:rPr>
              <a:t>10</a:t>
            </a:r>
            <a:endParaRPr lang="en-US" sz="2000" b="1" dirty="0">
              <a:solidFill>
                <a:srgbClr val="FF3300"/>
              </a:solidFill>
              <a:latin typeface="Liberation Sans" panose="020B0604020202020204" pitchFamily="34" charset="0"/>
            </a:endParaRPr>
          </a:p>
          <a:p>
            <a:pPr algn="l"/>
            <a:r>
              <a:rPr lang="en-US" sz="1600" b="1" dirty="0" smtClean="0">
                <a:solidFill>
                  <a:schemeClr val="tx1"/>
                </a:solidFill>
                <a:latin typeface="Liberation Sans" panose="020B0604020202020204" pitchFamily="34" charset="0"/>
              </a:rPr>
              <a:t>Compare the procedures for the adjusting entries under IFRS and U.S. GAAP.</a:t>
            </a:r>
            <a:endParaRPr lang="en-US" sz="1600" b="1" dirty="0">
              <a:solidFill>
                <a:schemeClr val="tx1"/>
              </a:solidFill>
              <a:latin typeface="Liberation Sans" panose="020B0604020202020204" pitchFamily="34" charset="0"/>
            </a:endParaRPr>
          </a:p>
        </p:txBody>
      </p:sp>
      <p:sp>
        <p:nvSpPr>
          <p:cNvPr id="10"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65657687"/>
      </p:ext>
    </p:extLst>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9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endParaRPr lang="en-US" sz="200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Prior </a:t>
            </a:r>
            <a:r>
              <a:rPr lang="en-US" sz="1800" b="0" dirty="0">
                <a:solidFill>
                  <a:schemeClr val="tx1"/>
                </a:solidFill>
                <a:latin typeface="Liberation Sans" panose="020B0604020202020204" pitchFamily="34" charset="0"/>
              </a:rPr>
              <a:t>to the issuance of a new joint revenue recognition standard by the IASB and the FASB</a:t>
            </a:r>
            <a:r>
              <a:rPr lang="en-US" sz="1800" b="0" dirty="0" smtClean="0">
                <a:solidFill>
                  <a:schemeClr val="tx1"/>
                </a:solidFill>
                <a:latin typeface="Liberation Sans" panose="020B0604020202020204" pitchFamily="34" charset="0"/>
              </a:rPr>
              <a:t>, GAAP </a:t>
            </a:r>
            <a:r>
              <a:rPr lang="en-US" sz="1800" b="0" dirty="0">
                <a:solidFill>
                  <a:schemeClr val="tx1"/>
                </a:solidFill>
                <a:latin typeface="Liberation Sans" panose="020B0604020202020204" pitchFamily="34" charset="0"/>
              </a:rPr>
              <a:t>had more than 100 rules dealing with revenue recognition. Many of these rules </a:t>
            </a:r>
            <a:r>
              <a:rPr lang="en-US" sz="1800" b="0" dirty="0" smtClean="0">
                <a:solidFill>
                  <a:schemeClr val="tx1"/>
                </a:solidFill>
                <a:latin typeface="Liberation Sans" panose="020B0604020202020204" pitchFamily="34" charset="0"/>
              </a:rPr>
              <a:t>were industry-specific</a:t>
            </a:r>
            <a:r>
              <a:rPr lang="en-US" sz="1800" b="0" dirty="0">
                <a:solidFill>
                  <a:schemeClr val="tx1"/>
                </a:solidFill>
                <a:latin typeface="Liberation Sans" panose="020B0604020202020204" pitchFamily="34" charset="0"/>
              </a:rPr>
              <a:t>. Revenue recognition under IFRS was determined primarily by a single standard</a:t>
            </a:r>
            <a:r>
              <a:rPr lang="en-US" sz="1800" b="0" dirty="0" smtClean="0">
                <a:solidFill>
                  <a:schemeClr val="tx1"/>
                </a:solidFill>
                <a:latin typeface="Liberation Sans" panose="020B0604020202020204" pitchFamily="34" charset="0"/>
              </a:rPr>
              <a:t>, IAS </a:t>
            </a:r>
            <a:r>
              <a:rPr lang="en-US" sz="1800" b="0" dirty="0">
                <a:solidFill>
                  <a:schemeClr val="tx1"/>
                </a:solidFill>
                <a:latin typeface="Liberation Sans" panose="020B0604020202020204" pitchFamily="34" charset="0"/>
              </a:rPr>
              <a:t>18. Despite this large disparity in the detailed guidance devoted to revenue recognition</a:t>
            </a:r>
            <a:r>
              <a:rPr lang="en-US" sz="1800" b="0" dirty="0" smtClean="0">
                <a:solidFill>
                  <a:schemeClr val="tx1"/>
                </a:solidFill>
                <a:latin typeface="Liberation Sans" panose="020B0604020202020204" pitchFamily="34" charset="0"/>
              </a:rPr>
              <a:t>, the </a:t>
            </a:r>
            <a:r>
              <a:rPr lang="en-US" sz="1800" b="0" dirty="0">
                <a:solidFill>
                  <a:schemeClr val="tx1"/>
                </a:solidFill>
                <a:latin typeface="Liberation Sans" panose="020B0604020202020204" pitchFamily="34" charset="0"/>
              </a:rPr>
              <a:t>general revenue recognition principles required by IFRS were similar to those </a:t>
            </a:r>
            <a:r>
              <a:rPr lang="en-US" sz="1800" b="0" dirty="0" smtClean="0">
                <a:solidFill>
                  <a:schemeClr val="tx1"/>
                </a:solidFill>
                <a:latin typeface="Liberation Sans" panose="020B0604020202020204" pitchFamily="34" charset="0"/>
              </a:rPr>
              <a:t>under GAAP.</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Internal </a:t>
            </a:r>
            <a:r>
              <a:rPr lang="en-US" sz="1800" b="0" dirty="0">
                <a:solidFill>
                  <a:schemeClr val="tx1"/>
                </a:solidFill>
                <a:latin typeface="Liberation Sans" panose="020B0604020202020204" pitchFamily="34" charset="0"/>
              </a:rPr>
              <a:t>controls are a system of checks and balances designed to detect and prevent fraud </a:t>
            </a:r>
            <a:r>
              <a:rPr lang="en-US" sz="1800" b="0" dirty="0" smtClean="0">
                <a:solidFill>
                  <a:schemeClr val="tx1"/>
                </a:solidFill>
                <a:latin typeface="Liberation Sans" panose="020B0604020202020204" pitchFamily="34" charset="0"/>
              </a:rPr>
              <a:t>and errors</a:t>
            </a:r>
            <a:r>
              <a:rPr lang="en-US" sz="1800" b="0" dirty="0">
                <a:solidFill>
                  <a:schemeClr val="tx1"/>
                </a:solidFill>
                <a:latin typeface="Liberation Sans" panose="020B0604020202020204" pitchFamily="34" charset="0"/>
              </a:rPr>
              <a:t>. The Sarbanes-Oxley Act requires U.S. companies to enhance their systems of </a:t>
            </a:r>
            <a:r>
              <a:rPr lang="en-US" sz="1800" b="0" dirty="0" smtClean="0">
                <a:solidFill>
                  <a:schemeClr val="tx1"/>
                </a:solidFill>
                <a:latin typeface="Liberation Sans" panose="020B0604020202020204" pitchFamily="34" charset="0"/>
              </a:rPr>
              <a:t>internal control</a:t>
            </a:r>
            <a:r>
              <a:rPr lang="en-US" sz="1800" b="0" dirty="0">
                <a:solidFill>
                  <a:schemeClr val="tx1"/>
                </a:solidFill>
                <a:latin typeface="Liberation Sans" panose="020B0604020202020204" pitchFamily="34" charset="0"/>
              </a:rPr>
              <a:t>. However, many foreign companies do not have this requirement.</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87423705"/>
      </p:ext>
    </p:extLst>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endParaRPr lang="en-US" sz="200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IFRS, revaluation to fair value of items such as land and buildings is permitted. This is </a:t>
            </a:r>
            <a:r>
              <a:rPr lang="en-US" sz="1800" b="0" dirty="0" smtClean="0">
                <a:solidFill>
                  <a:schemeClr val="tx1"/>
                </a:solidFill>
                <a:latin typeface="Liberation Sans" panose="020B0604020202020204" pitchFamily="34" charset="0"/>
              </a:rPr>
              <a:t>not permitted </a:t>
            </a:r>
            <a:r>
              <a:rPr lang="en-US" sz="1800" b="0" dirty="0">
                <a:solidFill>
                  <a:schemeClr val="tx1"/>
                </a:solidFill>
                <a:latin typeface="Liberation Sans" panose="020B0604020202020204" pitchFamily="34" charset="0"/>
              </a:rPr>
              <a:t>under GAAP</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IFRS, the term “income” includes both revenues, which arise during the normal course </a:t>
            </a:r>
            <a:r>
              <a:rPr lang="en-US" sz="1800" b="0" dirty="0" smtClean="0">
                <a:solidFill>
                  <a:schemeClr val="tx1"/>
                </a:solidFill>
                <a:latin typeface="Liberation Sans" panose="020B0604020202020204" pitchFamily="34" charset="0"/>
              </a:rPr>
              <a:t>of operating </a:t>
            </a:r>
            <a:r>
              <a:rPr lang="en-US" sz="1800" b="0" dirty="0">
                <a:solidFill>
                  <a:schemeClr val="tx1"/>
                </a:solidFill>
                <a:latin typeface="Liberation Sans" panose="020B0604020202020204" pitchFamily="34" charset="0"/>
              </a:rPr>
              <a:t>activities, and gains, which arise from activities outside of the normal sales of </a:t>
            </a:r>
            <a:r>
              <a:rPr lang="en-US" sz="1800" b="0" dirty="0" smtClean="0">
                <a:solidFill>
                  <a:schemeClr val="tx1"/>
                </a:solidFill>
                <a:latin typeface="Liberation Sans" panose="020B0604020202020204" pitchFamily="34" charset="0"/>
              </a:rPr>
              <a:t>goods and </a:t>
            </a:r>
            <a:r>
              <a:rPr lang="en-US" sz="1800" b="0" dirty="0">
                <a:solidFill>
                  <a:schemeClr val="tx1"/>
                </a:solidFill>
                <a:latin typeface="Liberation Sans" panose="020B0604020202020204" pitchFamily="34" charset="0"/>
              </a:rPr>
              <a:t>services. The term income is not used this way under GAAP. Instead, under GAAP </a:t>
            </a:r>
            <a:r>
              <a:rPr lang="en-US" sz="1800" b="0" dirty="0" smtClean="0">
                <a:solidFill>
                  <a:schemeClr val="tx1"/>
                </a:solidFill>
                <a:latin typeface="Liberation Sans" panose="020B0604020202020204" pitchFamily="34" charset="0"/>
              </a:rPr>
              <a:t>income refers </a:t>
            </a:r>
            <a:r>
              <a:rPr lang="en-US" sz="1800" b="0" dirty="0">
                <a:solidFill>
                  <a:schemeClr val="tx1"/>
                </a:solidFill>
                <a:latin typeface="Liberation Sans" panose="020B0604020202020204" pitchFamily="34" charset="0"/>
              </a:rPr>
              <a:t>to the net difference between revenues and expenses. Expenses under IFRS include </a:t>
            </a:r>
            <a:r>
              <a:rPr lang="en-US" sz="1800" b="0" dirty="0" smtClean="0">
                <a:solidFill>
                  <a:schemeClr val="tx1"/>
                </a:solidFill>
                <a:latin typeface="Liberation Sans" panose="020B0604020202020204" pitchFamily="34" charset="0"/>
              </a:rPr>
              <a:t>both those </a:t>
            </a:r>
            <a:r>
              <a:rPr lang="en-US" sz="1800" b="0" dirty="0">
                <a:solidFill>
                  <a:schemeClr val="tx1"/>
                </a:solidFill>
                <a:latin typeface="Liberation Sans" panose="020B0604020202020204" pitchFamily="34" charset="0"/>
              </a:rPr>
              <a:t>costs incurred in the normal course of operations, as well as losses that are not part </a:t>
            </a:r>
            <a:r>
              <a:rPr lang="en-US" sz="1800" b="0" dirty="0" smtClean="0">
                <a:solidFill>
                  <a:schemeClr val="tx1"/>
                </a:solidFill>
                <a:latin typeface="Liberation Sans" panose="020B0604020202020204" pitchFamily="34" charset="0"/>
              </a:rPr>
              <a:t>of normal </a:t>
            </a:r>
            <a:r>
              <a:rPr lang="en-US" sz="1800" b="0" dirty="0">
                <a:solidFill>
                  <a:schemeClr val="tx1"/>
                </a:solidFill>
                <a:latin typeface="Liberation Sans" panose="020B0604020202020204" pitchFamily="34" charset="0"/>
              </a:rPr>
              <a:t>operations. This is in contrast to GAAP, which </a:t>
            </a:r>
            <a:r>
              <a:rPr lang="en-US" sz="1800" b="0" dirty="0" smtClean="0">
                <a:solidFill>
                  <a:schemeClr val="tx1"/>
                </a:solidFill>
                <a:latin typeface="Liberation Sans" panose="020B0604020202020204" pitchFamily="34" charset="0"/>
              </a:rPr>
              <a:t>defines </a:t>
            </a:r>
            <a:r>
              <a:rPr lang="en-US" sz="1800" b="0" dirty="0">
                <a:solidFill>
                  <a:schemeClr val="tx1"/>
                </a:solidFill>
                <a:latin typeface="Liberation Sans" panose="020B0604020202020204" pitchFamily="34" charset="0"/>
              </a:rPr>
              <a:t>each separately.</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7"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72579892"/>
      </p:ext>
    </p:extLst>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chemeClr val="hlink"/>
                </a:solidFill>
                <a:latin typeface="Liberation Sans" panose="020B0604020202020204" pitchFamily="34" charset="0"/>
              </a:rPr>
              <a:t>Looking to the Future</a:t>
            </a:r>
            <a:endParaRPr lang="en-US" altLang="en-US" sz="240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159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sz="1800" b="0" dirty="0" smtClean="0">
                <a:solidFill>
                  <a:schemeClr val="tx1"/>
                </a:solidFill>
                <a:latin typeface="Liberation Sans" panose="020B0604020202020204" pitchFamily="34" charset="0"/>
              </a:rPr>
              <a:t>In </a:t>
            </a:r>
            <a:r>
              <a:rPr lang="en-US" sz="1800" b="0" dirty="0">
                <a:solidFill>
                  <a:schemeClr val="tx1"/>
                </a:solidFill>
                <a:latin typeface="Liberation Sans" panose="020B0604020202020204" pitchFamily="34" charset="0"/>
              </a:rPr>
              <a:t>May 2014, the IASB and FASB completed a joint project on revenue recognition. The purpose </a:t>
            </a:r>
            <a:r>
              <a:rPr lang="en-US" sz="1800" b="0" dirty="0" smtClean="0">
                <a:solidFill>
                  <a:schemeClr val="tx1"/>
                </a:solidFill>
                <a:latin typeface="Liberation Sans" panose="020B0604020202020204" pitchFamily="34" charset="0"/>
              </a:rPr>
              <a:t>of this </a:t>
            </a:r>
            <a:r>
              <a:rPr lang="en-US" sz="1800" b="0" dirty="0">
                <a:solidFill>
                  <a:schemeClr val="tx1"/>
                </a:solidFill>
                <a:latin typeface="Liberation Sans" panose="020B0604020202020204" pitchFamily="34" charset="0"/>
              </a:rPr>
              <a:t>project was to develop comprehensive guidance on when to recognize revenue. This </a:t>
            </a:r>
            <a:r>
              <a:rPr lang="en-US" sz="1800" b="0" dirty="0" smtClean="0">
                <a:solidFill>
                  <a:schemeClr val="tx1"/>
                </a:solidFill>
                <a:latin typeface="Liberation Sans" panose="020B0604020202020204" pitchFamily="34" charset="0"/>
              </a:rPr>
              <a:t>approach focuses </a:t>
            </a:r>
            <a:r>
              <a:rPr lang="en-US" sz="1800" b="0" dirty="0">
                <a:solidFill>
                  <a:schemeClr val="tx1"/>
                </a:solidFill>
                <a:latin typeface="Liberation Sans" panose="020B0604020202020204" pitchFamily="34" charset="0"/>
              </a:rPr>
              <a:t>on changes in assets and liabilities as the basis for revenue recognition. It is hoped that </a:t>
            </a:r>
            <a:r>
              <a:rPr lang="en-US" sz="1800" b="0" dirty="0" smtClean="0">
                <a:solidFill>
                  <a:schemeClr val="tx1"/>
                </a:solidFill>
                <a:latin typeface="Liberation Sans" panose="020B0604020202020204" pitchFamily="34" charset="0"/>
              </a:rPr>
              <a:t>this approach </a:t>
            </a:r>
            <a:r>
              <a:rPr lang="en-US" sz="1800" b="0" dirty="0">
                <a:solidFill>
                  <a:schemeClr val="tx1"/>
                </a:solidFill>
                <a:latin typeface="Liberation Sans" panose="020B0604020202020204" pitchFamily="34" charset="0"/>
              </a:rPr>
              <a:t>will lead to more consistent accounting in this area.</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151567707"/>
      </p:ext>
    </p:extLst>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46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60000"/>
              </a:spcBef>
              <a:buClr>
                <a:srgbClr val="800000"/>
              </a:buClr>
              <a:buSzPct val="80000"/>
              <a:buNone/>
            </a:pPr>
            <a:r>
              <a:rPr lang="en-US" altLang="en-US" sz="2100" b="0" dirty="0">
                <a:latin typeface="Liberation Sans" panose="020B0604020202020204" pitchFamily="34" charset="0"/>
              </a:rPr>
              <a:t>GAAP:</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provides the same type of guidance as IFRS for revenue recognition.</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provides only general guidance on revenue recognition, compared to the detailed guidance provided by IFRS.</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allows revenue to be recognized when a customer makes an order.</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requires that revenue not be recognized until cash is received.</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38949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0"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664312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29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60000"/>
              </a:spcBef>
              <a:buClr>
                <a:srgbClr val="800000"/>
              </a:buClr>
              <a:buSzPct val="80000"/>
              <a:buNone/>
            </a:pPr>
            <a:r>
              <a:rPr lang="en-US" altLang="en-US" sz="2100" b="0" dirty="0">
                <a:latin typeface="Liberation Sans" panose="020B0604020202020204" pitchFamily="34" charset="0"/>
              </a:rPr>
              <a:t>Which of the following statements is </a:t>
            </a:r>
            <a:r>
              <a:rPr lang="en-US" altLang="en-US" sz="2100" dirty="0">
                <a:latin typeface="Liberation Sans" panose="020B0604020202020204" pitchFamily="34" charset="0"/>
              </a:rPr>
              <a:t>false</a:t>
            </a:r>
            <a:r>
              <a:rPr lang="en-US" altLang="en-US" sz="2100" b="0" dirty="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GAAP employs the time period assumption.</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GAAP employs accrual accounting.</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GAAP requires that revenues and costs must be capable of being measured reliably.</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GAAP uses the cash basis of accounting.</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45720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9"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6953943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69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spcBef>
                <a:spcPct val="60000"/>
              </a:spcBef>
              <a:buClr>
                <a:srgbClr val="800000"/>
              </a:buClr>
              <a:buSzPct val="80000"/>
              <a:buFont typeface="Wingdings" pitchFamily="2" charset="2"/>
              <a:buNone/>
            </a:pPr>
            <a:r>
              <a:rPr lang="en-US" altLang="en-US" sz="2100" b="0" dirty="0">
                <a:solidFill>
                  <a:schemeClr val="bg2"/>
                </a:solidFill>
                <a:latin typeface="Liberation Sans" panose="020B0604020202020204" pitchFamily="34" charset="0"/>
              </a:rPr>
              <a:t>Which of the following statements is </a:t>
            </a:r>
            <a:r>
              <a:rPr lang="en-US" altLang="en-US" sz="2100" dirty="0">
                <a:solidFill>
                  <a:schemeClr val="bg2"/>
                </a:solidFill>
                <a:latin typeface="Liberation Sans" panose="020B0604020202020204" pitchFamily="34" charset="0"/>
              </a:rPr>
              <a:t>false</a:t>
            </a:r>
            <a:r>
              <a:rPr lang="en-US" altLang="en-US" sz="2100" b="0" dirty="0">
                <a:solidFill>
                  <a:schemeClr val="bg2"/>
                </a:solidFill>
                <a:latin typeface="Liberation Sans" panose="020B0604020202020204" pitchFamily="34" charset="0"/>
              </a:rPr>
              <a:t>?</a:t>
            </a:r>
          </a:p>
          <a:p>
            <a:pPr marL="685800" lvl="1" indent="-457200">
              <a:lnSpc>
                <a:spcPct val="125000"/>
              </a:lnSpc>
              <a:spcBef>
                <a:spcPct val="60000"/>
              </a:spcBef>
              <a:buClr>
                <a:schemeClr val="tx1"/>
              </a:buClr>
              <a:buSzPct val="100000"/>
              <a:buFont typeface="Wingdings" pitchFamily="2" charset="2"/>
              <a:buAutoNum type="alphaLcParenR"/>
            </a:pPr>
            <a:r>
              <a:rPr lang="en-US" altLang="en-US" sz="2100" b="0" dirty="0">
                <a:solidFill>
                  <a:schemeClr val="bg2"/>
                </a:solidFill>
                <a:latin typeface="Liberation Sans" panose="020B0604020202020204" pitchFamily="34" charset="0"/>
              </a:rPr>
              <a:t>Under IFRS, the term </a:t>
            </a:r>
            <a:r>
              <a:rPr lang="en-US" altLang="en-US" sz="2100" b="0" i="1" dirty="0">
                <a:solidFill>
                  <a:schemeClr val="bg2"/>
                </a:solidFill>
                <a:latin typeface="Liberation Sans" panose="020B0604020202020204" pitchFamily="34" charset="0"/>
              </a:rPr>
              <a:t>income</a:t>
            </a:r>
            <a:r>
              <a:rPr lang="en-US" altLang="en-US" sz="2100" b="0" dirty="0">
                <a:solidFill>
                  <a:schemeClr val="bg2"/>
                </a:solidFill>
                <a:latin typeface="Liberation Sans" panose="020B0604020202020204" pitchFamily="34" charset="0"/>
              </a:rPr>
              <a:t> describes both revenues and gains.</a:t>
            </a:r>
          </a:p>
          <a:p>
            <a:pPr marL="685800" lvl="1" indent="-457200">
              <a:lnSpc>
                <a:spcPct val="125000"/>
              </a:lnSpc>
              <a:spcBef>
                <a:spcPct val="60000"/>
              </a:spcBef>
              <a:buClr>
                <a:schemeClr val="tx1"/>
              </a:buClr>
              <a:buSzPct val="100000"/>
              <a:buFont typeface="Wingdings" pitchFamily="2" charset="2"/>
              <a:buAutoNum type="alphaLcParenR"/>
            </a:pPr>
            <a:r>
              <a:rPr lang="en-US" altLang="en-US" sz="2100" b="0" dirty="0">
                <a:solidFill>
                  <a:schemeClr val="bg2"/>
                </a:solidFill>
                <a:latin typeface="Liberation Sans" panose="020B0604020202020204" pitchFamily="34" charset="0"/>
              </a:rPr>
              <a:t>Under IFRS, the term </a:t>
            </a:r>
            <a:r>
              <a:rPr lang="en-US" altLang="en-US" sz="2100" b="0" i="1" dirty="0">
                <a:solidFill>
                  <a:schemeClr val="bg2"/>
                </a:solidFill>
                <a:latin typeface="Liberation Sans" panose="020B0604020202020204" pitchFamily="34" charset="0"/>
              </a:rPr>
              <a:t>expenses</a:t>
            </a:r>
            <a:r>
              <a:rPr lang="en-US" altLang="en-US" sz="2100" b="0" dirty="0">
                <a:solidFill>
                  <a:schemeClr val="bg2"/>
                </a:solidFill>
                <a:latin typeface="Liberation Sans" panose="020B0604020202020204" pitchFamily="34" charset="0"/>
              </a:rPr>
              <a:t> includes losses.</a:t>
            </a:r>
          </a:p>
          <a:p>
            <a:pPr marL="685800" lvl="1" indent="-457200">
              <a:lnSpc>
                <a:spcPct val="125000"/>
              </a:lnSpc>
              <a:spcBef>
                <a:spcPct val="60000"/>
              </a:spcBef>
              <a:buClr>
                <a:schemeClr val="tx1"/>
              </a:buClr>
              <a:buSzPct val="100000"/>
              <a:buFont typeface="Wingdings" pitchFamily="2" charset="2"/>
              <a:buAutoNum type="alphaLcParenR"/>
            </a:pPr>
            <a:r>
              <a:rPr lang="en-US" altLang="en-US" sz="2100" b="0" dirty="0">
                <a:solidFill>
                  <a:schemeClr val="bg2"/>
                </a:solidFill>
                <a:latin typeface="Liberation Sans" panose="020B0604020202020204" pitchFamily="34" charset="0"/>
              </a:rPr>
              <a:t>Under IFRS, firms do not engage in the closing process.</a:t>
            </a:r>
          </a:p>
          <a:p>
            <a:pPr marL="685800" lvl="1" indent="-457200">
              <a:lnSpc>
                <a:spcPct val="125000"/>
              </a:lnSpc>
              <a:spcBef>
                <a:spcPct val="60000"/>
              </a:spcBef>
              <a:buClr>
                <a:schemeClr val="tx1"/>
              </a:buClr>
              <a:buSzPct val="100000"/>
              <a:buFont typeface="Wingdings" pitchFamily="2" charset="2"/>
              <a:buAutoNum type="alphaLcParenR"/>
            </a:pPr>
            <a:r>
              <a:rPr lang="en-US" altLang="en-US" sz="2100" b="0" dirty="0">
                <a:solidFill>
                  <a:schemeClr val="bg2"/>
                </a:solidFill>
                <a:latin typeface="Liberation Sans" panose="020B0604020202020204" pitchFamily="34" charset="0"/>
              </a:rPr>
              <a:t>IFRS has fewer standards than GAAP that address revenue recognition.</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9624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9"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524980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2016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351399362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026"/>
          <p:cNvSpPr txBox="1">
            <a:spLocks noChangeArrowheads="1"/>
          </p:cNvSpPr>
          <p:nvPr/>
        </p:nvSpPr>
        <p:spPr bwMode="auto">
          <a:xfrm>
            <a:off x="609600" y="1295400"/>
            <a:ext cx="7010400" cy="592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dirty="0">
                <a:solidFill>
                  <a:srgbClr val="006600"/>
                </a:solidFill>
                <a:latin typeface="Liberation Sans" panose="020B0604020202020204" pitchFamily="34" charset="0"/>
              </a:rPr>
              <a:t>REVENUE RECOGNITION PRINCIPLE</a:t>
            </a:r>
          </a:p>
        </p:txBody>
      </p:sp>
      <p:sp>
        <p:nvSpPr>
          <p:cNvPr id="11268" name="Text Box 1031"/>
          <p:cNvSpPr txBox="1">
            <a:spLocks noChangeArrowheads="1"/>
          </p:cNvSpPr>
          <p:nvPr/>
        </p:nvSpPr>
        <p:spPr bwMode="auto">
          <a:xfrm>
            <a:off x="609600" y="1944688"/>
            <a:ext cx="3962400" cy="175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Tx/>
              <a:buSzPct val="80000"/>
              <a:buFontTx/>
              <a:buNone/>
            </a:pPr>
            <a:r>
              <a:rPr lang="en-US" altLang="en-US" sz="2300" dirty="0">
                <a:solidFill>
                  <a:schemeClr val="tx1"/>
                </a:solidFill>
                <a:latin typeface="Liberation Sans" panose="020B0604020202020204" pitchFamily="34" charset="0"/>
              </a:rPr>
              <a:t>Recognize</a:t>
            </a:r>
            <a:r>
              <a:rPr lang="en-US" altLang="en-US" sz="2300" b="0" dirty="0">
                <a:solidFill>
                  <a:schemeClr val="tx1"/>
                </a:solidFill>
                <a:latin typeface="Liberation Sans" panose="020B0604020202020204" pitchFamily="34" charset="0"/>
              </a:rPr>
              <a:t> revenue in the accounting period in which the </a:t>
            </a:r>
            <a:r>
              <a:rPr lang="en-US" altLang="en-US" sz="2300" dirty="0">
                <a:solidFill>
                  <a:schemeClr val="tx1"/>
                </a:solidFill>
                <a:latin typeface="Liberation Sans" panose="020B0604020202020204" pitchFamily="34" charset="0"/>
              </a:rPr>
              <a:t>performance obligation is satisfied</a:t>
            </a:r>
            <a:r>
              <a:rPr lang="en-US" altLang="en-US" sz="2300" b="0" dirty="0">
                <a:solidFill>
                  <a:schemeClr val="tx1"/>
                </a:solidFill>
                <a:latin typeface="Liberation Sans" panose="020B0604020202020204" pitchFamily="34" charset="0"/>
              </a:rPr>
              <a:t>.</a:t>
            </a:r>
          </a:p>
        </p:txBody>
      </p:sp>
      <p:pic>
        <p:nvPicPr>
          <p:cNvPr id="11272"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257800" y="2033588"/>
            <a:ext cx="2881313" cy="3910012"/>
          </a:xfrm>
          <a:prstGeom prst="rect">
            <a:avLst/>
          </a:prstGeom>
          <a:noFill/>
          <a:ln>
            <a:noFill/>
          </a:ln>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rgbClr val="CC0000"/>
                </a:solidFill>
                <a:latin typeface="Liberation Sans" panose="020B0604020202020204" pitchFamily="34" charset="0"/>
              </a:rPr>
              <a:t>Recognizing Revenues and Expenses</a:t>
            </a:r>
          </a:p>
        </p:txBody>
      </p:sp>
      <p:sp>
        <p:nvSpPr>
          <p:cNvPr id="10"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3149</TotalTime>
  <Pages>43</Pages>
  <Words>4431</Words>
  <Application>Microsoft Office PowerPoint</Application>
  <PresentationFormat>On-screen Show (4:3)</PresentationFormat>
  <Paragraphs>650</Paragraphs>
  <Slides>88</Slides>
  <Notes>87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88</vt:i4>
      </vt:variant>
    </vt:vector>
  </HeadingPairs>
  <TitlesOfParts>
    <vt:vector size="99" baseType="lpstr">
      <vt:lpstr>Arial Unicode MS</vt:lpstr>
      <vt:lpstr>Andalus</vt:lpstr>
      <vt:lpstr>Arial</vt:lpstr>
      <vt:lpstr>Calibri</vt:lpstr>
      <vt:lpstr>Comic Sans MS</vt:lpstr>
      <vt:lpstr>Constantia</vt:lpstr>
      <vt:lpstr>Liberation Sans</vt:lpstr>
      <vt:lpstr>Monotype Sorts</vt:lpstr>
      <vt:lpstr>Times New Roman</vt:lpstr>
      <vt:lpstr>Wingdings</vt: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sr</cp:lastModifiedBy>
  <cp:revision>1512</cp:revision>
  <cp:lastPrinted>1999-09-16T17:08:20Z</cp:lastPrinted>
  <dcterms:created xsi:type="dcterms:W3CDTF">1997-03-28T18:03:02Z</dcterms:created>
  <dcterms:modified xsi:type="dcterms:W3CDTF">2019-08-25T04:12:17Z</dcterms:modified>
</cp:coreProperties>
</file>